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3"/>
  </p:sldMasterIdLst>
  <p:notesMasterIdLst>
    <p:notesMasterId r:id="rId47"/>
  </p:notesMasterIdLst>
  <p:handoutMasterIdLst>
    <p:handoutMasterId r:id="rId48"/>
  </p:handoutMasterIdLst>
  <p:sldIdLst>
    <p:sldId id="322" r:id="rId4"/>
    <p:sldId id="355" r:id="rId5"/>
    <p:sldId id="375" r:id="rId6"/>
    <p:sldId id="412" r:id="rId7"/>
    <p:sldId id="411" r:id="rId8"/>
    <p:sldId id="413" r:id="rId9"/>
    <p:sldId id="414" r:id="rId10"/>
    <p:sldId id="416" r:id="rId11"/>
    <p:sldId id="376" r:id="rId12"/>
    <p:sldId id="377" r:id="rId13"/>
    <p:sldId id="378" r:id="rId14"/>
    <p:sldId id="379" r:id="rId15"/>
    <p:sldId id="380" r:id="rId16"/>
    <p:sldId id="381" r:id="rId17"/>
    <p:sldId id="382" r:id="rId18"/>
    <p:sldId id="415" r:id="rId19"/>
    <p:sldId id="417"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2" r:id="rId38"/>
    <p:sldId id="401" r:id="rId39"/>
    <p:sldId id="403" r:id="rId40"/>
    <p:sldId id="404" r:id="rId41"/>
    <p:sldId id="405" r:id="rId42"/>
    <p:sldId id="406" r:id="rId43"/>
    <p:sldId id="407" r:id="rId44"/>
    <p:sldId id="408" r:id="rId45"/>
    <p:sldId id="418" r:id="rId46"/>
  </p:sldIdLst>
  <p:sldSz cx="9144000" cy="6858000" type="screen4x3"/>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AD1C53-B769-41B6-BD2C-6D3A0EE4C0A6}">
          <p14:sldIdLst>
            <p14:sldId id="322"/>
          </p14:sldIdLst>
        </p14:section>
        <p14:section name="Before You Begin" id="{16DEB32F-1FE7-4E24-8D62-D54A7C8655D7}">
          <p14:sldIdLst>
            <p14:sldId id="355"/>
            <p14:sldId id="375"/>
            <p14:sldId id="412"/>
            <p14:sldId id="411"/>
            <p14:sldId id="413"/>
            <p14:sldId id="414"/>
          </p14:sldIdLst>
        </p14:section>
        <p14:section name="Business Account" id="{1C32D98A-8DD7-4527-8F05-DB7A2CE04A38}">
          <p14:sldIdLst>
            <p14:sldId id="416"/>
            <p14:sldId id="376"/>
            <p14:sldId id="377"/>
            <p14:sldId id="378"/>
            <p14:sldId id="379"/>
            <p14:sldId id="380"/>
            <p14:sldId id="381"/>
            <p14:sldId id="382"/>
          </p14:sldIdLst>
        </p14:section>
        <p14:section name="Application" id="{982F6348-1D79-4BC2-AB76-E4F6A2D90F17}">
          <p14:sldIdLst>
            <p14:sldId id="415"/>
            <p14:sldId id="417"/>
            <p14:sldId id="384"/>
            <p14:sldId id="385"/>
            <p14:sldId id="386"/>
            <p14:sldId id="387"/>
            <p14:sldId id="388"/>
            <p14:sldId id="389"/>
            <p14:sldId id="390"/>
            <p14:sldId id="391"/>
            <p14:sldId id="392"/>
            <p14:sldId id="393"/>
            <p14:sldId id="394"/>
            <p14:sldId id="395"/>
            <p14:sldId id="396"/>
            <p14:sldId id="397"/>
            <p14:sldId id="398"/>
            <p14:sldId id="399"/>
            <p14:sldId id="400"/>
            <p14:sldId id="402"/>
            <p14:sldId id="401"/>
            <p14:sldId id="403"/>
            <p14:sldId id="404"/>
            <p14:sldId id="405"/>
            <p14:sldId id="406"/>
            <p14:sldId id="407"/>
            <p14:sldId id="408"/>
          </p14:sldIdLst>
        </p14:section>
        <p14:section name="Change Forms - Links" id="{4FA211C1-704B-4B5B-A2C8-8E84C232D6D7}">
          <p14:sldIdLst>
            <p14:sldId id="418"/>
          </p14:sldIdLst>
        </p14:section>
      </p14:sectionLst>
    </p:ext>
    <p:ext uri="{EFAFB233-063F-42B5-8137-9DF3F51BA10A}">
      <p15:sldGuideLst xmlns:p15="http://schemas.microsoft.com/office/powerpoint/2012/main">
        <p15:guide id="1" orient="horz" pos="2160" userDrawn="1">
          <p15:clr>
            <a:srgbClr val="A4A3A4"/>
          </p15:clr>
        </p15:guide>
        <p15:guide id="2" orient="horz" pos="4030" userDrawn="1">
          <p15:clr>
            <a:srgbClr val="A4A3A4"/>
          </p15:clr>
        </p15:guide>
        <p15:guide id="3" orient="horz" pos="1200" userDrawn="1">
          <p15:clr>
            <a:srgbClr val="A4A3A4"/>
          </p15:clr>
        </p15:guide>
        <p15:guide id="4" orient="horz" pos="1008" userDrawn="1">
          <p15:clr>
            <a:srgbClr val="A4A3A4"/>
          </p15:clr>
        </p15:guide>
        <p15:guide id="5" orient="horz" pos="3792" userDrawn="1">
          <p15:clr>
            <a:srgbClr val="A4A3A4"/>
          </p15:clr>
        </p15:guide>
        <p15:guide id="6" orient="horz" userDrawn="1">
          <p15:clr>
            <a:srgbClr val="A4A3A4"/>
          </p15:clr>
        </p15:guide>
        <p15:guide id="7" orient="horz" pos="3360" userDrawn="1">
          <p15:clr>
            <a:srgbClr val="A4A3A4"/>
          </p15:clr>
        </p15:guide>
        <p15:guide id="8" orient="horz" pos="3312" userDrawn="1">
          <p15:clr>
            <a:srgbClr val="A4A3A4"/>
          </p15:clr>
        </p15:guide>
        <p15:guide id="9" pos="2880" userDrawn="1">
          <p15:clr>
            <a:srgbClr val="A4A3A4"/>
          </p15:clr>
        </p15:guide>
        <p15:guide id="10" pos="719" userDrawn="1">
          <p15:clr>
            <a:srgbClr val="A4A3A4"/>
          </p15:clr>
        </p15:guide>
        <p15:guide id="11" pos="4608" userDrawn="1">
          <p15:clr>
            <a:srgbClr val="A4A3A4"/>
          </p15:clr>
        </p15:guide>
        <p15:guide id="12" pos="935" userDrawn="1">
          <p15:clr>
            <a:srgbClr val="A4A3A4"/>
          </p15:clr>
        </p15:guide>
        <p15:guide id="13" pos="5257" userDrawn="1">
          <p15:clr>
            <a:srgbClr val="A4A3A4"/>
          </p15:clr>
        </p15:guide>
        <p15:guide id="14" pos="4392" userDrawn="1">
          <p15:clr>
            <a:srgbClr val="A4A3A4"/>
          </p15:clr>
        </p15:guide>
        <p15:guide id="15" pos="503" userDrawn="1">
          <p15:clr>
            <a:srgbClr val="A4A3A4"/>
          </p15:clr>
        </p15:guide>
        <p15:guide id="16" pos="53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adosevic" initials="JR" lastIdx="17" clrIdx="0">
    <p:extLst>
      <p:ext uri="{19B8F6BF-5375-455C-9EA6-DF929625EA0E}">
        <p15:presenceInfo xmlns:p15="http://schemas.microsoft.com/office/powerpoint/2012/main" userId="S-1-5-21-573988589-191241816-2118856591-6109" providerId="AD"/>
      </p:ext>
    </p:extLst>
  </p:cmAuthor>
  <p:cmAuthor id="2" name="ISPLocal" initials="ISP"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E51"/>
    <a:srgbClr val="276AB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9864" autoAdjust="0"/>
  </p:normalViewPr>
  <p:slideViewPr>
    <p:cSldViewPr>
      <p:cViewPr varScale="1">
        <p:scale>
          <a:sx n="143" d="100"/>
          <a:sy n="143" d="100"/>
        </p:scale>
        <p:origin x="720" y="120"/>
      </p:cViewPr>
      <p:guideLst>
        <p:guide orient="horz" pos="2160"/>
        <p:guide orient="horz" pos="4030"/>
        <p:guide orient="horz" pos="1200"/>
        <p:guide orient="horz" pos="1008"/>
        <p:guide orient="horz" pos="3792"/>
        <p:guide orient="horz"/>
        <p:guide orient="horz" pos="3360"/>
        <p:guide orient="horz" pos="3312"/>
        <p:guide pos="2880"/>
        <p:guide pos="719"/>
        <p:guide pos="4608"/>
        <p:guide pos="935"/>
        <p:guide pos="5257"/>
        <p:guide pos="4392"/>
        <p:guide pos="503"/>
        <p:guide pos="536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6"/>
    </p:cViewPr>
  </p:sorterViewPr>
  <p:notesViewPr>
    <p:cSldViewPr>
      <p:cViewPr varScale="1">
        <p:scale>
          <a:sx n="108" d="100"/>
          <a:sy n="108" d="100"/>
        </p:scale>
        <p:origin x="3390"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eaLnBrk="1" fontAlgn="auto" hangingPunct="1">
              <a:spcBef>
                <a:spcPts val="0"/>
              </a:spcBef>
              <a:spcAft>
                <a:spcPts val="0"/>
              </a:spcAft>
              <a:defRPr sz="1200">
                <a:latin typeface="+mn-lt"/>
              </a:defRPr>
            </a:lvl1pPr>
          </a:lstStyle>
          <a:p>
            <a:pPr>
              <a:defRPr/>
            </a:pPr>
            <a:fld id="{57847D08-EB3A-4405-A6C6-6D54A7A693A9}" type="datetimeFigureOut">
              <a:rPr lang="en-US"/>
              <a:pPr>
                <a:defRPr/>
              </a:pPr>
              <a:t>12/2/2020</a:t>
            </a:fld>
            <a:endParaRPr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eaLnBrk="1" fontAlgn="auto" hangingPunct="1">
              <a:spcBef>
                <a:spcPts val="0"/>
              </a:spcBef>
              <a:spcAft>
                <a:spcPts val="0"/>
              </a:spcAft>
              <a:defRPr sz="1200">
                <a:latin typeface="+mn-lt"/>
              </a:defRPr>
            </a:lvl1pPr>
          </a:lstStyle>
          <a:p>
            <a:pPr>
              <a:defRPr/>
            </a:pPr>
            <a:endParaRPr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eaLnBrk="1" fontAlgn="auto" hangingPunct="1">
              <a:spcBef>
                <a:spcPts val="0"/>
              </a:spcBef>
              <a:spcAft>
                <a:spcPts val="0"/>
              </a:spcAft>
              <a:defRPr sz="1200">
                <a:latin typeface="+mn-lt"/>
              </a:defRPr>
            </a:lvl1pPr>
          </a:lstStyle>
          <a:p>
            <a:pPr>
              <a:defRPr/>
            </a:pPr>
            <a:fld id="{69E58613-CF80-4BE7-818C-8FA20616405A}" type="slidenum">
              <a:rPr/>
              <a:pPr>
                <a:defRPr/>
              </a:pPr>
              <a:t>‹#›</a:t>
            </a:fld>
            <a:endParaRPr dirty="0"/>
          </a:p>
        </p:txBody>
      </p:sp>
    </p:spTree>
    <p:extLst>
      <p:ext uri="{BB962C8B-B14F-4D97-AF65-F5344CB8AC3E}">
        <p14:creationId xmlns:p14="http://schemas.microsoft.com/office/powerpoint/2010/main" val="24912763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eaLnBrk="1" fontAlgn="auto" hangingPunct="1">
              <a:spcBef>
                <a:spcPts val="0"/>
              </a:spcBef>
              <a:spcAft>
                <a:spcPts val="0"/>
              </a:spcAft>
              <a:defRPr sz="1200">
                <a:latin typeface="+mn-lt"/>
              </a:defRPr>
            </a:lvl1pPr>
          </a:lstStyle>
          <a:p>
            <a:pPr>
              <a:defRPr/>
            </a:pPr>
            <a:fld id="{E0D4092B-A291-413B-B670-ED171C958C12}" type="datetimeFigureOut">
              <a:rPr lang="en-US"/>
              <a:pPr>
                <a:defRPr/>
              </a:pPr>
              <a:t>12/2/2020</a:t>
            </a:fld>
            <a:endParaRPr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pPr lvl="0"/>
            <a:endParaRPr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eaLnBrk="1" fontAlgn="auto" hangingPunct="1">
              <a:spcBef>
                <a:spcPts val="0"/>
              </a:spcBef>
              <a:spcAft>
                <a:spcPts val="0"/>
              </a:spcAft>
              <a:defRPr sz="1200">
                <a:latin typeface="+mn-lt"/>
              </a:defRPr>
            </a:lvl1pPr>
          </a:lstStyle>
          <a:p>
            <a:pPr>
              <a:defRPr/>
            </a:pPr>
            <a:endParaRPr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eaLnBrk="1" fontAlgn="auto" hangingPunct="1">
              <a:spcBef>
                <a:spcPts val="0"/>
              </a:spcBef>
              <a:spcAft>
                <a:spcPts val="0"/>
              </a:spcAft>
              <a:defRPr sz="1200">
                <a:latin typeface="+mn-lt"/>
              </a:defRPr>
            </a:lvl1pPr>
          </a:lstStyle>
          <a:p>
            <a:pPr>
              <a:defRPr/>
            </a:pPr>
            <a:fld id="{7343EFAC-693A-4F3C-A019-65BD04F47C31}" type="slidenum">
              <a:rPr/>
              <a:pPr>
                <a:defRPr/>
              </a:pPr>
              <a:t>‹#›</a:t>
            </a:fld>
            <a:endParaRPr dirty="0"/>
          </a:p>
        </p:txBody>
      </p:sp>
    </p:spTree>
    <p:extLst>
      <p:ext uri="{BB962C8B-B14F-4D97-AF65-F5344CB8AC3E}">
        <p14:creationId xmlns:p14="http://schemas.microsoft.com/office/powerpoint/2010/main" val="23050772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7042" indent="-291169">
              <a:defRPr>
                <a:solidFill>
                  <a:schemeClr val="tx1"/>
                </a:solidFill>
                <a:latin typeface="Century Gothic" panose="020B0502020202020204" pitchFamily="34" charset="0"/>
              </a:defRPr>
            </a:lvl2pPr>
            <a:lvl3pPr marL="1164680" indent="-232936">
              <a:defRPr>
                <a:solidFill>
                  <a:schemeClr val="tx1"/>
                </a:solidFill>
                <a:latin typeface="Century Gothic" panose="020B0502020202020204" pitchFamily="34" charset="0"/>
              </a:defRPr>
            </a:lvl3pPr>
            <a:lvl4pPr marL="1630551" indent="-232936">
              <a:defRPr>
                <a:solidFill>
                  <a:schemeClr val="tx1"/>
                </a:solidFill>
                <a:latin typeface="Century Gothic" panose="020B0502020202020204" pitchFamily="34" charset="0"/>
              </a:defRPr>
            </a:lvl4pPr>
            <a:lvl5pPr marL="2096422" indent="-232936">
              <a:defRPr>
                <a:solidFill>
                  <a:schemeClr val="tx1"/>
                </a:solidFill>
                <a:latin typeface="Century Gothic" panose="020B0502020202020204" pitchFamily="34" charset="0"/>
              </a:defRPr>
            </a:lvl5pPr>
            <a:lvl6pPr marL="2562295" indent="-232936" eaLnBrk="0" fontAlgn="base" hangingPunct="0">
              <a:spcBef>
                <a:spcPct val="0"/>
              </a:spcBef>
              <a:spcAft>
                <a:spcPct val="0"/>
              </a:spcAft>
              <a:defRPr>
                <a:solidFill>
                  <a:schemeClr val="tx1"/>
                </a:solidFill>
                <a:latin typeface="Century Gothic" panose="020B0502020202020204" pitchFamily="34" charset="0"/>
              </a:defRPr>
            </a:lvl6pPr>
            <a:lvl7pPr marL="3028166" indent="-232936" eaLnBrk="0" fontAlgn="base" hangingPunct="0">
              <a:spcBef>
                <a:spcPct val="0"/>
              </a:spcBef>
              <a:spcAft>
                <a:spcPct val="0"/>
              </a:spcAft>
              <a:defRPr>
                <a:solidFill>
                  <a:schemeClr val="tx1"/>
                </a:solidFill>
                <a:latin typeface="Century Gothic" panose="020B0502020202020204" pitchFamily="34" charset="0"/>
              </a:defRPr>
            </a:lvl7pPr>
            <a:lvl8pPr marL="3494038" indent="-232936" eaLnBrk="0" fontAlgn="base" hangingPunct="0">
              <a:spcBef>
                <a:spcPct val="0"/>
              </a:spcBef>
              <a:spcAft>
                <a:spcPct val="0"/>
              </a:spcAft>
              <a:defRPr>
                <a:solidFill>
                  <a:schemeClr val="tx1"/>
                </a:solidFill>
                <a:latin typeface="Century Gothic" panose="020B0502020202020204" pitchFamily="34" charset="0"/>
              </a:defRPr>
            </a:lvl8pPr>
            <a:lvl9pPr marL="3959910" indent="-232936"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1</a:t>
            </a:fld>
            <a:endParaRPr lang="en-US" alt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24335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fld id="{89FB39B4-33BE-4FF6-8CCF-0DAD1E4E1295}" type="datetime1">
              <a:rPr lang="en-US" smtClean="0"/>
              <a:t>12/2/2020</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r>
              <a:rPr lang="en-US" dirty="0"/>
              <a:t>Add a footer</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8583844" y="6019755"/>
            <a:ext cx="560156" cy="6914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7EB31CF-AB52-49C1-ABD4-14BB3080EA88}" type="slidenum">
              <a:rPr lang="en-US" smtClean="0"/>
              <a:pPr>
                <a:defRPr/>
              </a:pPr>
              <a:t>‹#›</a:t>
            </a:fld>
            <a:endParaRPr lang="en-US" sz="1100" dirty="0">
              <a:solidFill>
                <a:schemeClr val="tx1"/>
              </a:solidFill>
            </a:endParaRPr>
          </a:p>
        </p:txBody>
      </p:sp>
    </p:spTree>
    <p:extLst>
      <p:ext uri="{BB962C8B-B14F-4D97-AF65-F5344CB8AC3E}">
        <p14:creationId xmlns:p14="http://schemas.microsoft.com/office/powerpoint/2010/main" val="25409407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56D392D-7047-4BFC-BE03-7E38524CBCA2}" type="datetime1">
              <a:rPr lang="en-US" smtClean="0"/>
              <a:t>12/2/2020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92800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E3B47AB-339B-4981-91B0-4DC044F40947}"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06327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1882253-A2CB-45AC-A94A-F36DF03CAE18}"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26922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A08CAD1-0333-4C5D-AAF5-7394415C3164}"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433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EB3745E-F312-4527-A6CD-D2CD14C1D65B}" type="datetime1">
              <a:rPr lang="en-US" smtClean="0"/>
              <a:t>12/2/2020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821801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C12CB90F-C0DA-477E-A212-1B54274D8B49}" type="datetime1">
              <a:rPr lang="en-US" smtClean="0"/>
              <a:t>12/2/2020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703875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24ABEFE-4E3C-44CC-A621-FC78CBB7CCC2}"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A6B4DF93-4529-41A7-B561-6F0FD7DE52D3}" type="slidenum">
              <a:rPr lang="en-US" smtClean="0"/>
              <a:pPr>
                <a:defRPr/>
              </a:pPr>
              <a:t>‹#›</a:t>
            </a:fld>
            <a:endParaRPr lang="en-US" dirty="0"/>
          </a:p>
        </p:txBody>
      </p:sp>
    </p:spTree>
    <p:extLst>
      <p:ext uri="{BB962C8B-B14F-4D97-AF65-F5344CB8AC3E}">
        <p14:creationId xmlns:p14="http://schemas.microsoft.com/office/powerpoint/2010/main" val="23624142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C59F4F-2F43-494B-8A04-B7D6C7E91554}"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812F7E6A-0F88-411A-9CBC-5A49570E4064}" type="slidenum">
              <a:rPr lang="en-US" smtClean="0"/>
              <a:pPr>
                <a:defRPr/>
              </a:pPr>
              <a:t>‹#›</a:t>
            </a:fld>
            <a:endParaRPr lang="en-US" dirty="0"/>
          </a:p>
        </p:txBody>
      </p:sp>
    </p:spTree>
    <p:extLst>
      <p:ext uri="{BB962C8B-B14F-4D97-AF65-F5344CB8AC3E}">
        <p14:creationId xmlns:p14="http://schemas.microsoft.com/office/powerpoint/2010/main" val="42352558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D0F446-814B-43D5-89D3-359E02CABA95}"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28091A42-8BCF-41B0-AEC7-8FEE85D89CEF}" type="slidenum">
              <a:rPr lang="en-US" smtClean="0"/>
              <a:pPr>
                <a:defRPr/>
              </a:pPr>
              <a:t>‹#›</a:t>
            </a:fld>
            <a:endParaRPr lang="en-US" dirty="0"/>
          </a:p>
        </p:txBody>
      </p:sp>
    </p:spTree>
    <p:extLst>
      <p:ext uri="{BB962C8B-B14F-4D97-AF65-F5344CB8AC3E}">
        <p14:creationId xmlns:p14="http://schemas.microsoft.com/office/powerpoint/2010/main" val="123720551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9CB3217-94EC-4371-857B-A908C788B41A}" type="datetime1">
              <a:rPr lang="en-US" smtClean="0"/>
              <a:t>12/2/2020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B0742C00-9D0A-4D5F-8907-55BB109A2751}" type="slidenum">
              <a:rPr lang="en-US" smtClean="0"/>
              <a:pPr>
                <a:defRPr/>
              </a:pPr>
              <a:t>‹#›</a:t>
            </a:fld>
            <a:endParaRPr lang="en-US" dirty="0"/>
          </a:p>
        </p:txBody>
      </p:sp>
    </p:spTree>
    <p:extLst>
      <p:ext uri="{BB962C8B-B14F-4D97-AF65-F5344CB8AC3E}">
        <p14:creationId xmlns:p14="http://schemas.microsoft.com/office/powerpoint/2010/main" val="369192983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B19CD67-714E-4620-9ECD-1E9F50433C5E}" type="datetime1">
              <a:rPr lang="en-US" smtClean="0"/>
              <a:t>12/2/2020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8060549-3596-4380-8BB8-816985CF5359}" type="slidenum">
              <a:rPr lang="en-US" smtClean="0"/>
              <a:pPr>
                <a:defRPr/>
              </a:pPr>
              <a:t>‹#›</a:t>
            </a:fld>
            <a:endParaRPr lang="en-US" dirty="0"/>
          </a:p>
        </p:txBody>
      </p:sp>
    </p:spTree>
    <p:extLst>
      <p:ext uri="{BB962C8B-B14F-4D97-AF65-F5344CB8AC3E}">
        <p14:creationId xmlns:p14="http://schemas.microsoft.com/office/powerpoint/2010/main" val="28470974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D22D93F-DB1E-43E9-A322-2597195DE23B}" type="datetime1">
              <a:rPr lang="en-US" smtClean="0"/>
              <a:t>12/2/2020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58D92195-3B12-4B86-848A-D0A8AC2EBDA7}" type="slidenum">
              <a:rPr lang="en-US" smtClean="0"/>
              <a:pPr>
                <a:defRPr/>
              </a:pPr>
              <a:t>‹#›</a:t>
            </a:fld>
            <a:endParaRPr lang="en-US" dirty="0"/>
          </a:p>
        </p:txBody>
      </p:sp>
    </p:spTree>
    <p:extLst>
      <p:ext uri="{BB962C8B-B14F-4D97-AF65-F5344CB8AC3E}">
        <p14:creationId xmlns:p14="http://schemas.microsoft.com/office/powerpoint/2010/main" val="34144871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3985DB5-C3C9-4B86-AEA5-457B8E752519}" type="datetime1">
              <a:rPr lang="en-US" smtClean="0"/>
              <a:t>12/2/2020</a:t>
            </a:fld>
            <a:endParaRPr lang="en-US" dirty="0"/>
          </a:p>
        </p:txBody>
      </p:sp>
      <p:sp>
        <p:nvSpPr>
          <p:cNvPr id="4" name="Footer Placeholder 3"/>
          <p:cNvSpPr>
            <a:spLocks noGrp="1"/>
          </p:cNvSpPr>
          <p:nvPr>
            <p:ph type="ftr" sz="quarter" idx="11"/>
          </p:nvPr>
        </p:nvSpPr>
        <p:spPr/>
        <p:txBody>
          <a:bodyPr/>
          <a:lstStyle/>
          <a:p>
            <a:pPr>
              <a:defRPr/>
            </a:pPr>
            <a:r>
              <a:rPr lang="en-US" dirty="0"/>
              <a:t>Add a footer</a:t>
            </a: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3586CFCD-F0BD-44E3-86E1-FCE7CC71FCD0}" type="slidenum">
              <a:rPr lang="en-US" smtClean="0"/>
              <a:pPr>
                <a:defRPr/>
              </a:pPr>
              <a:t>‹#›</a:t>
            </a:fld>
            <a:endParaRPr lang="en-US" dirty="0"/>
          </a:p>
        </p:txBody>
      </p:sp>
    </p:spTree>
    <p:extLst>
      <p:ext uri="{BB962C8B-B14F-4D97-AF65-F5344CB8AC3E}">
        <p14:creationId xmlns:p14="http://schemas.microsoft.com/office/powerpoint/2010/main" val="22277742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A6B7FF-118B-4E9C-A742-093C6F60BE0D}" type="datetime1">
              <a:rPr lang="en-US" smtClean="0"/>
              <a:t>12/2/2020</a:t>
            </a:fld>
            <a:endParaRPr lang="en-US" dirty="0"/>
          </a:p>
        </p:txBody>
      </p:sp>
      <p:sp>
        <p:nvSpPr>
          <p:cNvPr id="3" name="Footer Placeholder 2"/>
          <p:cNvSpPr>
            <a:spLocks noGrp="1"/>
          </p:cNvSpPr>
          <p:nvPr>
            <p:ph type="ftr" sz="quarter" idx="11"/>
          </p:nvPr>
        </p:nvSpPr>
        <p:spPr/>
        <p:txBody>
          <a:bodyPr/>
          <a:lstStyle/>
          <a:p>
            <a:pPr>
              <a:defRPr/>
            </a:pPr>
            <a:r>
              <a:rPr lang="en-US" dirty="0"/>
              <a:t>Add a footer</a:t>
            </a: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9E18F3DC-5F8A-40DE-95A7-59B0EC0814D4}" type="slidenum">
              <a:rPr lang="en-US" smtClean="0"/>
              <a:pPr>
                <a:defRPr/>
              </a:pPr>
              <a:t>‹#›</a:t>
            </a:fld>
            <a:endParaRPr lang="en-US" dirty="0"/>
          </a:p>
        </p:txBody>
      </p:sp>
    </p:spTree>
    <p:extLst>
      <p:ext uri="{BB962C8B-B14F-4D97-AF65-F5344CB8AC3E}">
        <p14:creationId xmlns:p14="http://schemas.microsoft.com/office/powerpoint/2010/main" val="25555140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75A2210-A197-4663-85B5-DE741F4E356C}" type="datetime1">
              <a:rPr lang="en-US" smtClean="0"/>
              <a:t>12/2/2020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3BB89A9-9E4A-49AD-90FD-47AEE644D7E9}" type="slidenum">
              <a:rPr lang="en-US" smtClean="0"/>
              <a:pPr>
                <a:defRPr/>
              </a:pPr>
              <a:t>‹#›</a:t>
            </a:fld>
            <a:endParaRPr lang="en-US" dirty="0"/>
          </a:p>
        </p:txBody>
      </p:sp>
    </p:spTree>
    <p:extLst>
      <p:ext uri="{BB962C8B-B14F-4D97-AF65-F5344CB8AC3E}">
        <p14:creationId xmlns:p14="http://schemas.microsoft.com/office/powerpoint/2010/main" val="41026681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D755E6-E813-49EE-8532-9445B35F41CB}" type="datetime1">
              <a:rPr lang="en-US" smtClean="0"/>
              <a:t>12/2/2020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0109B846-EB01-41B5-A9B1-A35D5C4391F6}" type="slidenum">
              <a:rPr lang="en-US" smtClean="0"/>
              <a:pPr>
                <a:defRPr/>
              </a:pPr>
              <a:t>‹#›</a:t>
            </a:fld>
            <a:endParaRPr lang="en-US" dirty="0"/>
          </a:p>
        </p:txBody>
      </p:sp>
    </p:spTree>
    <p:extLst>
      <p:ext uri="{BB962C8B-B14F-4D97-AF65-F5344CB8AC3E}">
        <p14:creationId xmlns:p14="http://schemas.microsoft.com/office/powerpoint/2010/main" val="22942655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fld id="{612D011E-0627-48C7-ACC5-A9AFA6DD1C6A}" type="datetime1">
              <a:rPr lang="en-US" smtClean="0"/>
              <a:t>12/2/2020</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dirty="0"/>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8534400" y="6093112"/>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3550929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spd="med">
    <p:fade/>
  </p:transition>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2438400"/>
            <a:ext cx="8001000" cy="1657603"/>
          </a:xfrm>
        </p:spPr>
        <p:txBody>
          <a:bodyPr/>
          <a:lstStyle/>
          <a:p>
            <a:pPr eaLnBrk="1" hangingPunct="1"/>
            <a:r>
              <a:rPr lang="en-US" altLang="en-US" sz="4051" dirty="0">
                <a:ln>
                  <a:noFill/>
                </a:ln>
              </a:rPr>
              <a:t>ILLINOIS FIREARM DEALER LICENSE CERTIFICATION ACT:</a:t>
            </a:r>
            <a:br>
              <a:rPr lang="en-US" altLang="en-US" sz="4051" dirty="0">
                <a:ln>
                  <a:noFill/>
                </a:ln>
              </a:rPr>
            </a:br>
            <a:r>
              <a:rPr lang="en-US" altLang="en-US" sz="2000" i="1" dirty="0">
                <a:ln>
                  <a:noFill/>
                </a:ln>
              </a:rPr>
              <a:t>HOW TO APPLY: BUSINESS ACCOUNT &amp; APPLICATION</a:t>
            </a:r>
          </a:p>
        </p:txBody>
      </p:sp>
      <p:sp>
        <p:nvSpPr>
          <p:cNvPr id="3" name="Subtitle 2"/>
          <p:cNvSpPr>
            <a:spLocks noGrp="1"/>
          </p:cNvSpPr>
          <p:nvPr>
            <p:ph type="subTitle" idx="1"/>
          </p:nvPr>
        </p:nvSpPr>
        <p:spPr>
          <a:xfrm>
            <a:off x="990600" y="4343400"/>
            <a:ext cx="6173808" cy="1219200"/>
          </a:xfrm>
        </p:spPr>
        <p:txBody>
          <a:bodyPr rtlCol="0">
            <a:normAutofit/>
          </a:bodyPr>
          <a:lstStyle/>
          <a:p>
            <a:pPr eaLnBrk="1" fontAlgn="auto" hangingPunct="1">
              <a:spcAft>
                <a:spcPts val="0"/>
              </a:spcAft>
              <a:defRPr/>
            </a:pPr>
            <a:r>
              <a:rPr lang="en-US" dirty="0"/>
              <a:t>ILLINOIS STATE Police</a:t>
            </a:r>
          </a:p>
          <a:p>
            <a:pPr eaLnBrk="1" fontAlgn="auto" hangingPunct="1">
              <a:spcAft>
                <a:spcPts val="0"/>
              </a:spcAft>
              <a:defRPr/>
            </a:pPr>
            <a:r>
              <a:rPr lang="en-US" dirty="0"/>
              <a:t>FIREARMS SERVICES BUREAU</a:t>
            </a:r>
          </a:p>
          <a:p>
            <a:pPr eaLnBrk="1" fontAlgn="auto" hangingPunct="1">
              <a:spcAft>
                <a:spcPts val="0"/>
              </a:spcAft>
              <a:defRPr/>
            </a:pPr>
            <a:r>
              <a:rPr lang="en-US" sz="1200" dirty="0"/>
              <a:t>Version 4: December 2020</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63000" y="6477000"/>
            <a:ext cx="381000" cy="246221"/>
          </a:xfrm>
          <a:prstGeom prst="rect">
            <a:avLst/>
          </a:prstGeom>
          <a:noFill/>
        </p:spPr>
        <p:txBody>
          <a:bodyPr wrap="square" rtlCol="0">
            <a:spAutoFit/>
          </a:bodyPr>
          <a:lstStyle/>
          <a:p>
            <a:r>
              <a:rPr lang="en-US" sz="1000" dirty="0"/>
              <a:t>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02E6F-F25B-4C8A-98B4-16FAD06B0A9B}"/>
              </a:ext>
            </a:extLst>
          </p:cNvPr>
          <p:cNvPicPr>
            <a:picLocks noChangeAspect="1"/>
          </p:cNvPicPr>
          <p:nvPr/>
        </p:nvPicPr>
        <p:blipFill>
          <a:blip r:embed="rId2"/>
          <a:stretch>
            <a:fillRect/>
          </a:stretch>
        </p:blipFill>
        <p:spPr>
          <a:xfrm>
            <a:off x="550095" y="2743200"/>
            <a:ext cx="3953326" cy="3805237"/>
          </a:xfrm>
          <a:prstGeom prst="rect">
            <a:avLst/>
          </a:prstGeom>
        </p:spPr>
      </p:pic>
      <p:sp>
        <p:nvSpPr>
          <p:cNvPr id="4" name="TextBox 3"/>
          <p:cNvSpPr txBox="1"/>
          <p:nvPr/>
        </p:nvSpPr>
        <p:spPr>
          <a:xfrm>
            <a:off x="5631180" y="3886200"/>
            <a:ext cx="3124200" cy="900246"/>
          </a:xfrm>
          <a:prstGeom prst="rect">
            <a:avLst/>
          </a:prstGeom>
          <a:noFill/>
        </p:spPr>
        <p:txBody>
          <a:bodyPr wrap="square" rtlCol="0">
            <a:spAutoFit/>
          </a:bodyPr>
          <a:lstStyle/>
          <a:p>
            <a:pPr algn="just"/>
            <a:r>
              <a:rPr lang="en-US" sz="1050" dirty="0">
                <a:solidFill>
                  <a:srgbClr val="FF0000"/>
                </a:solidFill>
              </a:rPr>
              <a:t>Enter a username. It is recommended you write your username down and place it in a secure area.  ISP recommends using (first name, last name/first 3 and last 5 of your FFL#)</a:t>
            </a:r>
          </a:p>
        </p:txBody>
      </p:sp>
      <p:sp>
        <p:nvSpPr>
          <p:cNvPr id="5" name="Left Arrow 4"/>
          <p:cNvSpPr/>
          <p:nvPr/>
        </p:nvSpPr>
        <p:spPr>
          <a:xfrm>
            <a:off x="4369366" y="3146865"/>
            <a:ext cx="838200" cy="3466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5631180" y="4839884"/>
            <a:ext cx="3124200" cy="253916"/>
          </a:xfrm>
          <a:prstGeom prst="rect">
            <a:avLst/>
          </a:prstGeom>
          <a:noFill/>
        </p:spPr>
        <p:txBody>
          <a:bodyPr wrap="square" rtlCol="0">
            <a:spAutoFit/>
          </a:bodyPr>
          <a:lstStyle/>
          <a:p>
            <a:pPr algn="just"/>
            <a:r>
              <a:rPr lang="en-US" sz="1050" dirty="0">
                <a:solidFill>
                  <a:srgbClr val="FF0000"/>
                </a:solidFill>
              </a:rPr>
              <a:t>Enter your email address twice. </a:t>
            </a:r>
          </a:p>
        </p:txBody>
      </p:sp>
      <p:sp>
        <p:nvSpPr>
          <p:cNvPr id="8" name="Left Arrow 7"/>
          <p:cNvSpPr/>
          <p:nvPr/>
        </p:nvSpPr>
        <p:spPr>
          <a:xfrm>
            <a:off x="4449913" y="5173544"/>
            <a:ext cx="838200" cy="3466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p:cNvSpPr txBox="1"/>
          <p:nvPr/>
        </p:nvSpPr>
        <p:spPr>
          <a:xfrm>
            <a:off x="4671060" y="5572674"/>
            <a:ext cx="3505200" cy="415498"/>
          </a:xfrm>
          <a:prstGeom prst="rect">
            <a:avLst/>
          </a:prstGeom>
          <a:noFill/>
        </p:spPr>
        <p:txBody>
          <a:bodyPr wrap="square" rtlCol="0">
            <a:spAutoFit/>
          </a:bodyPr>
          <a:lstStyle/>
          <a:p>
            <a:pPr algn="just"/>
            <a:r>
              <a:rPr lang="en-US" sz="1050" dirty="0">
                <a:solidFill>
                  <a:srgbClr val="FF0000"/>
                </a:solidFill>
              </a:rPr>
              <a:t>Check the box “I’m not a robot”. Follow the instructions for it to verify. Once done click “Submit”</a:t>
            </a:r>
          </a:p>
        </p:txBody>
      </p:sp>
      <p:sp>
        <p:nvSpPr>
          <p:cNvPr id="10" name="Left Arrow 9"/>
          <p:cNvSpPr/>
          <p:nvPr/>
        </p:nvSpPr>
        <p:spPr>
          <a:xfrm>
            <a:off x="3124200" y="5641505"/>
            <a:ext cx="1516380" cy="3466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Left Arrow 10"/>
          <p:cNvSpPr/>
          <p:nvPr/>
        </p:nvSpPr>
        <p:spPr>
          <a:xfrm>
            <a:off x="4612312" y="6158430"/>
            <a:ext cx="838200" cy="3466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p:cNvSpPr txBox="1"/>
          <p:nvPr/>
        </p:nvSpPr>
        <p:spPr>
          <a:xfrm>
            <a:off x="5326380" y="3124200"/>
            <a:ext cx="3733800" cy="738664"/>
          </a:xfrm>
          <a:prstGeom prst="rect">
            <a:avLst/>
          </a:prstGeom>
          <a:noFill/>
        </p:spPr>
        <p:txBody>
          <a:bodyPr wrap="square" rtlCol="0">
            <a:spAutoFit/>
          </a:bodyPr>
          <a:lstStyle/>
          <a:p>
            <a:pPr algn="ctr"/>
            <a:r>
              <a:rPr lang="en-US" sz="1050" b="1" u="sng" dirty="0"/>
              <a:t>Username  Requirements</a:t>
            </a:r>
            <a:r>
              <a:rPr lang="en-US" sz="1050" dirty="0"/>
              <a:t> </a:t>
            </a:r>
            <a:br>
              <a:rPr lang="en-US" sz="1050" dirty="0"/>
            </a:br>
            <a:r>
              <a:rPr lang="en-US" sz="1050" dirty="0"/>
              <a:t>Maximum of 128 characters </a:t>
            </a:r>
            <a:br>
              <a:rPr lang="en-US" sz="1050" dirty="0"/>
            </a:br>
            <a:r>
              <a:rPr lang="en-US" sz="1050" dirty="0"/>
              <a:t>Supports the following characters:</a:t>
            </a:r>
          </a:p>
          <a:p>
            <a:pPr algn="ctr"/>
            <a:r>
              <a:rPr lang="en-US" sz="1050" dirty="0"/>
              <a:t> (A-Z, a-z, 0-9, -:_=.+@)</a:t>
            </a:r>
          </a:p>
        </p:txBody>
      </p:sp>
      <p:sp>
        <p:nvSpPr>
          <p:cNvPr id="17" name="Title 1"/>
          <p:cNvSpPr txBox="1">
            <a:spLocks/>
          </p:cNvSpPr>
          <p:nvPr/>
        </p:nvSpPr>
        <p:spPr bwMode="gray">
          <a:xfrm>
            <a:off x="1126951" y="538316"/>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sp>
        <p:nvSpPr>
          <p:cNvPr id="18" name="TextBox 17"/>
          <p:cNvSpPr txBox="1"/>
          <p:nvPr/>
        </p:nvSpPr>
        <p:spPr>
          <a:xfrm>
            <a:off x="8763000" y="6477000"/>
            <a:ext cx="381000" cy="246221"/>
          </a:xfrm>
          <a:prstGeom prst="rect">
            <a:avLst/>
          </a:prstGeom>
          <a:noFill/>
        </p:spPr>
        <p:txBody>
          <a:bodyPr wrap="square" rtlCol="0">
            <a:spAutoFit/>
          </a:bodyPr>
          <a:lstStyle/>
          <a:p>
            <a:r>
              <a:rPr lang="en-US" sz="1000" dirty="0"/>
              <a:t>10</a:t>
            </a:r>
          </a:p>
        </p:txBody>
      </p:sp>
      <p:sp>
        <p:nvSpPr>
          <p:cNvPr id="13" name="TextBox 12"/>
          <p:cNvSpPr txBox="1"/>
          <p:nvPr/>
        </p:nvSpPr>
        <p:spPr>
          <a:xfrm>
            <a:off x="457200" y="2209800"/>
            <a:ext cx="7878411" cy="446276"/>
          </a:xfrm>
          <a:prstGeom prst="rect">
            <a:avLst/>
          </a:prstGeom>
          <a:noFill/>
        </p:spPr>
        <p:txBody>
          <a:bodyPr wrap="square" rtlCol="0">
            <a:spAutoFit/>
          </a:bodyPr>
          <a:lstStyle/>
          <a:p>
            <a:pPr algn="just"/>
            <a:r>
              <a:rPr lang="en-US" sz="1200" b="1" dirty="0"/>
              <a:t>Reminder:</a:t>
            </a:r>
            <a:r>
              <a:rPr lang="en-US" sz="1050" dirty="0"/>
              <a:t> </a:t>
            </a:r>
            <a:r>
              <a:rPr lang="en-US" sz="1050" dirty="0">
                <a:solidFill>
                  <a:srgbClr val="FF0000"/>
                </a:solidFill>
              </a:rPr>
              <a:t>Be sure to write down your </a:t>
            </a:r>
            <a:r>
              <a:rPr lang="en-US" sz="1050" u="sng" dirty="0">
                <a:solidFill>
                  <a:srgbClr val="FF0000"/>
                </a:solidFill>
              </a:rPr>
              <a:t>USERNAME</a:t>
            </a:r>
            <a:r>
              <a:rPr lang="en-US" sz="1050" dirty="0">
                <a:solidFill>
                  <a:srgbClr val="FF0000"/>
                </a:solidFill>
              </a:rPr>
              <a:t> exactly how you created it since it is case sensitive. The lower and UPPER case characters you used to create your username are important to remember. </a:t>
            </a:r>
            <a:r>
              <a:rPr lang="en-US" sz="1100" b="1" dirty="0"/>
              <a:t>(Example: </a:t>
            </a:r>
            <a:r>
              <a:rPr lang="en-US" sz="1100" b="1" dirty="0" err="1"/>
              <a:t>UsERnaMe</a:t>
            </a:r>
            <a:r>
              <a:rPr lang="en-US" sz="1050" b="1" dirty="0"/>
              <a:t>)</a:t>
            </a:r>
          </a:p>
        </p:txBody>
      </p:sp>
    </p:spTree>
    <p:extLst>
      <p:ext uri="{BB962C8B-B14F-4D97-AF65-F5344CB8AC3E}">
        <p14:creationId xmlns:p14="http://schemas.microsoft.com/office/powerpoint/2010/main" val="390271968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 t="28792" r="28047" b="19230"/>
          <a:stretch/>
        </p:blipFill>
        <p:spPr bwMode="auto">
          <a:xfrm>
            <a:off x="1725930" y="3352800"/>
            <a:ext cx="5692140" cy="30015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sp>
        <p:nvSpPr>
          <p:cNvPr id="4" name="TextBox 3"/>
          <p:cNvSpPr txBox="1"/>
          <p:nvPr/>
        </p:nvSpPr>
        <p:spPr>
          <a:xfrm>
            <a:off x="2286000" y="2472005"/>
            <a:ext cx="4572000" cy="830997"/>
          </a:xfrm>
          <a:prstGeom prst="rect">
            <a:avLst/>
          </a:prstGeom>
          <a:noFill/>
        </p:spPr>
        <p:txBody>
          <a:bodyPr wrap="square" rtlCol="0">
            <a:spAutoFit/>
          </a:bodyPr>
          <a:lstStyle/>
          <a:p>
            <a:pPr algn="just"/>
            <a:r>
              <a:rPr lang="en-US" sz="1200" dirty="0">
                <a:solidFill>
                  <a:srgbClr val="FF0000"/>
                </a:solidFill>
              </a:rPr>
              <a:t>Open your email account (Gmail, Yahoo, etc.) used during your Business Account Registration (slide #10).  A hyperlink will be sent to you in email to complete the activation of your Business Account. </a:t>
            </a:r>
          </a:p>
        </p:txBody>
      </p:sp>
      <p:sp>
        <p:nvSpPr>
          <p:cNvPr id="10" name="TextBox 9"/>
          <p:cNvSpPr txBox="1"/>
          <p:nvPr/>
        </p:nvSpPr>
        <p:spPr>
          <a:xfrm>
            <a:off x="8763000" y="6477000"/>
            <a:ext cx="381000" cy="246221"/>
          </a:xfrm>
          <a:prstGeom prst="rect">
            <a:avLst/>
          </a:prstGeom>
          <a:noFill/>
        </p:spPr>
        <p:txBody>
          <a:bodyPr wrap="square" rtlCol="0">
            <a:spAutoFit/>
          </a:bodyPr>
          <a:lstStyle/>
          <a:p>
            <a:r>
              <a:rPr lang="en-US" sz="1000" dirty="0"/>
              <a:t>11</a:t>
            </a:r>
          </a:p>
        </p:txBody>
      </p:sp>
    </p:spTree>
    <p:extLst>
      <p:ext uri="{BB962C8B-B14F-4D97-AF65-F5344CB8AC3E}">
        <p14:creationId xmlns:p14="http://schemas.microsoft.com/office/powerpoint/2010/main" val="15219681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55" r="3594" b="64615"/>
          <a:stretch/>
        </p:blipFill>
        <p:spPr bwMode="auto">
          <a:xfrm>
            <a:off x="457200" y="4800600"/>
            <a:ext cx="8229600" cy="777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2590800"/>
            <a:ext cx="4572000" cy="1569660"/>
          </a:xfrm>
          <a:prstGeom prst="rect">
            <a:avLst/>
          </a:prstGeom>
          <a:noFill/>
        </p:spPr>
        <p:txBody>
          <a:bodyPr wrap="square" rtlCol="0">
            <a:spAutoFit/>
          </a:bodyPr>
          <a:lstStyle/>
          <a:p>
            <a:pPr algn="just"/>
            <a:r>
              <a:rPr lang="en-US" sz="1200" dirty="0">
                <a:solidFill>
                  <a:srgbClr val="FF0000"/>
                </a:solidFill>
              </a:rPr>
              <a:t>Below is an example of the email message and </a:t>
            </a:r>
            <a:r>
              <a:rPr lang="en-US" sz="1200" dirty="0">
                <a:solidFill>
                  <a:schemeClr val="tx2">
                    <a:lumMod val="75000"/>
                  </a:schemeClr>
                </a:solidFill>
              </a:rPr>
              <a:t>hyperlink </a:t>
            </a:r>
            <a:r>
              <a:rPr lang="en-US" sz="1200" dirty="0">
                <a:solidFill>
                  <a:srgbClr val="FF0000"/>
                </a:solidFill>
              </a:rPr>
              <a:t>you will receive. Click on the blue link. This will activate your account. </a:t>
            </a:r>
          </a:p>
          <a:p>
            <a:pPr algn="just"/>
            <a:endParaRPr lang="en-US" sz="1200" dirty="0">
              <a:solidFill>
                <a:srgbClr val="FF0000"/>
              </a:solidFill>
            </a:endParaRPr>
          </a:p>
          <a:p>
            <a:pPr algn="just"/>
            <a:r>
              <a:rPr lang="en-US" sz="1200" dirty="0">
                <a:solidFill>
                  <a:srgbClr val="FF0000"/>
                </a:solidFill>
              </a:rPr>
              <a:t>If your link is </a:t>
            </a:r>
            <a:r>
              <a:rPr lang="en-US" sz="1200" u="sng" dirty="0">
                <a:solidFill>
                  <a:srgbClr val="FF0000"/>
                </a:solidFill>
              </a:rPr>
              <a:t>not</a:t>
            </a:r>
            <a:r>
              <a:rPr lang="en-US" sz="1200" dirty="0">
                <a:solidFill>
                  <a:srgbClr val="FF0000"/>
                </a:solidFill>
              </a:rPr>
              <a:t> highlighted in </a:t>
            </a:r>
            <a:r>
              <a:rPr lang="en-US" sz="1200" dirty="0">
                <a:solidFill>
                  <a:schemeClr val="tx2">
                    <a:lumMod val="75000"/>
                  </a:schemeClr>
                </a:solidFill>
              </a:rPr>
              <a:t>blue</a:t>
            </a:r>
            <a:r>
              <a:rPr lang="en-US" sz="1200" dirty="0">
                <a:solidFill>
                  <a:srgbClr val="FF0000"/>
                </a:solidFill>
              </a:rPr>
              <a:t>, it may not be a </a:t>
            </a:r>
            <a:r>
              <a:rPr lang="en-US" sz="1200" dirty="0">
                <a:solidFill>
                  <a:schemeClr val="tx2">
                    <a:lumMod val="75000"/>
                  </a:schemeClr>
                </a:solidFill>
              </a:rPr>
              <a:t>hyperlink</a:t>
            </a:r>
            <a:r>
              <a:rPr lang="en-US" sz="1200" dirty="0">
                <a:solidFill>
                  <a:srgbClr val="FF0000"/>
                </a:solidFill>
              </a:rPr>
              <a:t>. It this case, you will need to </a:t>
            </a:r>
            <a:r>
              <a:rPr lang="en-US" sz="1200" u="sng" dirty="0">
                <a:solidFill>
                  <a:srgbClr val="FF0000"/>
                </a:solidFill>
              </a:rPr>
              <a:t>copy and paste</a:t>
            </a:r>
            <a:r>
              <a:rPr lang="en-US" sz="1200" dirty="0">
                <a:solidFill>
                  <a:srgbClr val="FF0000"/>
                </a:solidFill>
              </a:rPr>
              <a:t> the (HTTPS://) link into your web browser and press the enter key.  </a:t>
            </a:r>
          </a:p>
        </p:txBody>
      </p:sp>
      <p:sp>
        <p:nvSpPr>
          <p:cNvPr id="4" name="Left Arrow 3"/>
          <p:cNvSpPr/>
          <p:nvPr/>
        </p:nvSpPr>
        <p:spPr>
          <a:xfrm rot="16200000">
            <a:off x="3691206" y="4605606"/>
            <a:ext cx="999588"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sp>
        <p:nvSpPr>
          <p:cNvPr id="11" name="TextBox 10"/>
          <p:cNvSpPr txBox="1"/>
          <p:nvPr/>
        </p:nvSpPr>
        <p:spPr>
          <a:xfrm>
            <a:off x="8763000" y="6477000"/>
            <a:ext cx="381000" cy="246221"/>
          </a:xfrm>
          <a:prstGeom prst="rect">
            <a:avLst/>
          </a:prstGeom>
          <a:noFill/>
        </p:spPr>
        <p:txBody>
          <a:bodyPr wrap="square" rtlCol="0">
            <a:spAutoFit/>
          </a:bodyPr>
          <a:lstStyle/>
          <a:p>
            <a:r>
              <a:rPr lang="en-US" sz="1000" dirty="0"/>
              <a:t>12</a:t>
            </a:r>
          </a:p>
        </p:txBody>
      </p:sp>
    </p:spTree>
    <p:extLst>
      <p:ext uri="{BB962C8B-B14F-4D97-AF65-F5344CB8AC3E}">
        <p14:creationId xmlns:p14="http://schemas.microsoft.com/office/powerpoint/2010/main" val="2416434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2719169"/>
            <a:ext cx="4114800" cy="1546577"/>
          </a:xfrm>
          <a:prstGeom prst="rect">
            <a:avLst/>
          </a:prstGeom>
          <a:noFill/>
        </p:spPr>
        <p:txBody>
          <a:bodyPr wrap="square" rtlCol="0">
            <a:spAutoFit/>
          </a:bodyPr>
          <a:lstStyle/>
          <a:p>
            <a:pPr algn="ctr"/>
            <a:r>
              <a:rPr lang="en-US" sz="1050" b="1" u="sng" dirty="0"/>
              <a:t>Password Requirement:</a:t>
            </a:r>
          </a:p>
          <a:p>
            <a:endParaRPr lang="en-US" sz="1050" dirty="0"/>
          </a:p>
          <a:p>
            <a:r>
              <a:rPr lang="en-US" sz="1050" dirty="0"/>
              <a:t>- Password must have a minimum of 8 characters and a 	maximum of 20 characters</a:t>
            </a:r>
            <a:br>
              <a:rPr lang="en-US" sz="1050" dirty="0"/>
            </a:br>
            <a:r>
              <a:rPr lang="en-US" sz="1050" dirty="0"/>
              <a:t>- Password must not equal username</a:t>
            </a:r>
            <a:br>
              <a:rPr lang="en-US" sz="1050" dirty="0"/>
            </a:br>
            <a:r>
              <a:rPr lang="en-US" sz="1050" dirty="0"/>
              <a:t>- Password must include a minimum of 1 number</a:t>
            </a:r>
            <a:br>
              <a:rPr lang="en-US" sz="1050" dirty="0"/>
            </a:br>
            <a:r>
              <a:rPr lang="en-US" sz="1050" dirty="0"/>
              <a:t>- Password must include a minimum of 1 special character</a:t>
            </a:r>
            <a:br>
              <a:rPr lang="en-US" sz="1050" dirty="0"/>
            </a:br>
            <a:r>
              <a:rPr lang="en-US" sz="1050" dirty="0"/>
              <a:t>- Password must include a minimum of 1 uppercase letter</a:t>
            </a:r>
            <a:br>
              <a:rPr lang="en-US" sz="1050" dirty="0"/>
            </a:br>
            <a:r>
              <a:rPr lang="en-US" sz="1050" dirty="0"/>
              <a:t>- Password must include a minimum of 1 lowercase letter</a:t>
            </a:r>
          </a:p>
        </p:txBody>
      </p:sp>
      <p:sp>
        <p:nvSpPr>
          <p:cNvPr id="8" name="TextBox 7"/>
          <p:cNvSpPr txBox="1"/>
          <p:nvPr/>
        </p:nvSpPr>
        <p:spPr>
          <a:xfrm>
            <a:off x="4876800" y="4948504"/>
            <a:ext cx="3322320" cy="646331"/>
          </a:xfrm>
          <a:prstGeom prst="rect">
            <a:avLst/>
          </a:prstGeom>
          <a:noFill/>
        </p:spPr>
        <p:txBody>
          <a:bodyPr wrap="square" rtlCol="0">
            <a:spAutoFit/>
          </a:bodyPr>
          <a:lstStyle/>
          <a:p>
            <a:pPr algn="just"/>
            <a:r>
              <a:rPr lang="en-US" sz="1200" dirty="0">
                <a:solidFill>
                  <a:srgbClr val="FF0000"/>
                </a:solidFill>
              </a:rPr>
              <a:t>Enter a password by following the above requirements. Click “Save.” Be sure you store your password in a secure area. </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055" t="27973" r="30111" b="6783"/>
          <a:stretch/>
        </p:blipFill>
        <p:spPr bwMode="auto">
          <a:xfrm>
            <a:off x="238125" y="2894355"/>
            <a:ext cx="3771900" cy="3766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sp>
        <p:nvSpPr>
          <p:cNvPr id="13" name="TextBox 12"/>
          <p:cNvSpPr txBox="1"/>
          <p:nvPr/>
        </p:nvSpPr>
        <p:spPr>
          <a:xfrm>
            <a:off x="8763000" y="6477000"/>
            <a:ext cx="381000" cy="246221"/>
          </a:xfrm>
          <a:prstGeom prst="rect">
            <a:avLst/>
          </a:prstGeom>
          <a:noFill/>
        </p:spPr>
        <p:txBody>
          <a:bodyPr wrap="square" rtlCol="0">
            <a:spAutoFit/>
          </a:bodyPr>
          <a:lstStyle/>
          <a:p>
            <a:r>
              <a:rPr lang="en-US" sz="1000" dirty="0"/>
              <a:t>13</a:t>
            </a:r>
          </a:p>
        </p:txBody>
      </p:sp>
      <p:sp>
        <p:nvSpPr>
          <p:cNvPr id="6" name="Left Arrow 5"/>
          <p:cNvSpPr/>
          <p:nvPr/>
        </p:nvSpPr>
        <p:spPr>
          <a:xfrm>
            <a:off x="4010025" y="5119270"/>
            <a:ext cx="8382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p:cNvSpPr txBox="1"/>
          <p:nvPr/>
        </p:nvSpPr>
        <p:spPr>
          <a:xfrm>
            <a:off x="238125" y="2362200"/>
            <a:ext cx="4410075" cy="461665"/>
          </a:xfrm>
          <a:prstGeom prst="rect">
            <a:avLst/>
          </a:prstGeom>
          <a:noFill/>
        </p:spPr>
        <p:txBody>
          <a:bodyPr wrap="square" rtlCol="0">
            <a:spAutoFit/>
          </a:bodyPr>
          <a:lstStyle/>
          <a:p>
            <a:r>
              <a:rPr lang="en-US" sz="1200" dirty="0">
                <a:solidFill>
                  <a:srgbClr val="FF0000"/>
                </a:solidFill>
              </a:rPr>
              <a:t>Now that you have activated your account, you will continue to finalize your business account access.</a:t>
            </a:r>
          </a:p>
        </p:txBody>
      </p:sp>
    </p:spTree>
    <p:extLst>
      <p:ext uri="{BB962C8B-B14F-4D97-AF65-F5344CB8AC3E}">
        <p14:creationId xmlns:p14="http://schemas.microsoft.com/office/powerpoint/2010/main" val="174269053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78" t="14221" r="35611" b="10845"/>
          <a:stretch/>
        </p:blipFill>
        <p:spPr bwMode="auto">
          <a:xfrm>
            <a:off x="967740" y="2209799"/>
            <a:ext cx="2819400" cy="4459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3657600"/>
            <a:ext cx="3276600" cy="369332"/>
          </a:xfrm>
          <a:prstGeom prst="rect">
            <a:avLst/>
          </a:prstGeom>
          <a:noFill/>
        </p:spPr>
        <p:txBody>
          <a:bodyPr wrap="square" rtlCol="0">
            <a:spAutoFit/>
          </a:bodyPr>
          <a:lstStyle/>
          <a:p>
            <a:endParaRPr lang="en-US" dirty="0"/>
          </a:p>
        </p:txBody>
      </p:sp>
      <p:sp>
        <p:nvSpPr>
          <p:cNvPr id="6"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sp>
        <p:nvSpPr>
          <p:cNvPr id="7" name="TextBox 6"/>
          <p:cNvSpPr txBox="1"/>
          <p:nvPr/>
        </p:nvSpPr>
        <p:spPr>
          <a:xfrm>
            <a:off x="4572000" y="3124200"/>
            <a:ext cx="3322320" cy="830997"/>
          </a:xfrm>
          <a:prstGeom prst="rect">
            <a:avLst/>
          </a:prstGeom>
          <a:noFill/>
        </p:spPr>
        <p:txBody>
          <a:bodyPr wrap="square" rtlCol="0">
            <a:spAutoFit/>
          </a:bodyPr>
          <a:lstStyle/>
          <a:p>
            <a:pPr algn="just"/>
            <a:r>
              <a:rPr lang="en-US" sz="1200" dirty="0">
                <a:solidFill>
                  <a:srgbClr val="FF0000"/>
                </a:solidFill>
              </a:rPr>
              <a:t>Enter in the required information. Please feel free to add any optional information as well. Then select “Continue” at the bottom. </a:t>
            </a:r>
          </a:p>
        </p:txBody>
      </p:sp>
      <p:sp>
        <p:nvSpPr>
          <p:cNvPr id="5" name="Left Arrow 4"/>
          <p:cNvSpPr/>
          <p:nvPr/>
        </p:nvSpPr>
        <p:spPr>
          <a:xfrm>
            <a:off x="3979068" y="3200400"/>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Left Arrow 8"/>
          <p:cNvSpPr/>
          <p:nvPr/>
        </p:nvSpPr>
        <p:spPr>
          <a:xfrm>
            <a:off x="3979068" y="3689866"/>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Left Arrow 10"/>
          <p:cNvSpPr/>
          <p:nvPr/>
        </p:nvSpPr>
        <p:spPr>
          <a:xfrm>
            <a:off x="3979068" y="5638800"/>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Left Arrow 11"/>
          <p:cNvSpPr/>
          <p:nvPr/>
        </p:nvSpPr>
        <p:spPr>
          <a:xfrm>
            <a:off x="3979068" y="6510480"/>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906" t="74967" r="60744" b="19769"/>
          <a:stretch/>
        </p:blipFill>
        <p:spPr bwMode="auto">
          <a:xfrm>
            <a:off x="937260" y="6682089"/>
            <a:ext cx="556260" cy="17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56760" y="6355846"/>
            <a:ext cx="3322320" cy="461665"/>
          </a:xfrm>
          <a:prstGeom prst="rect">
            <a:avLst/>
          </a:prstGeom>
          <a:noFill/>
        </p:spPr>
        <p:txBody>
          <a:bodyPr wrap="square" rtlCol="0">
            <a:spAutoFit/>
          </a:bodyPr>
          <a:lstStyle/>
          <a:p>
            <a:pPr algn="just"/>
            <a:r>
              <a:rPr lang="en-US" sz="1200" dirty="0">
                <a:solidFill>
                  <a:srgbClr val="FF0000"/>
                </a:solidFill>
              </a:rPr>
              <a:t>The email address you entered previously will automatically populate in this field.</a:t>
            </a:r>
          </a:p>
        </p:txBody>
      </p:sp>
      <p:sp>
        <p:nvSpPr>
          <p:cNvPr id="17" name="Left Arrow 16"/>
          <p:cNvSpPr/>
          <p:nvPr/>
        </p:nvSpPr>
        <p:spPr>
          <a:xfrm>
            <a:off x="1493520" y="6700329"/>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8763000" y="6477000"/>
            <a:ext cx="381000" cy="246221"/>
          </a:xfrm>
          <a:prstGeom prst="rect">
            <a:avLst/>
          </a:prstGeom>
          <a:noFill/>
        </p:spPr>
        <p:txBody>
          <a:bodyPr wrap="square" rtlCol="0">
            <a:spAutoFit/>
          </a:bodyPr>
          <a:lstStyle/>
          <a:p>
            <a:r>
              <a:rPr lang="en-US" sz="1000" dirty="0"/>
              <a:t>14</a:t>
            </a:r>
          </a:p>
        </p:txBody>
      </p:sp>
      <p:cxnSp>
        <p:nvCxnSpPr>
          <p:cNvPr id="3" name="Straight Connector 2"/>
          <p:cNvCxnSpPr/>
          <p:nvPr/>
        </p:nvCxnSpPr>
        <p:spPr>
          <a:xfrm>
            <a:off x="2133600" y="4114800"/>
            <a:ext cx="2438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3807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1: CREATE YOUR BUSINESS ACCOUNT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50" t="19094" r="5566" b="6731"/>
          <a:stretch/>
        </p:blipFill>
        <p:spPr bwMode="auto">
          <a:xfrm>
            <a:off x="1223963" y="2844372"/>
            <a:ext cx="6696075" cy="3861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2198041"/>
            <a:ext cx="6096000" cy="646331"/>
          </a:xfrm>
          <a:prstGeom prst="rect">
            <a:avLst/>
          </a:prstGeom>
          <a:noFill/>
        </p:spPr>
        <p:txBody>
          <a:bodyPr wrap="square" rtlCol="0">
            <a:spAutoFit/>
          </a:bodyPr>
          <a:lstStyle/>
          <a:p>
            <a:pPr algn="just"/>
            <a:r>
              <a:rPr lang="en-US" sz="1200" dirty="0">
                <a:solidFill>
                  <a:srgbClr val="FF0000"/>
                </a:solidFill>
              </a:rPr>
              <a:t>Congratulations! </a:t>
            </a:r>
            <a:r>
              <a:rPr lang="en-US" sz="1200" dirty="0"/>
              <a:t>You are now finished with creating your Business Account on the Illinois Licenses and Permits system. Please </a:t>
            </a:r>
            <a:r>
              <a:rPr lang="en-US" sz="1200" b="1" u="sng" dirty="0">
                <a:solidFill>
                  <a:srgbClr val="FF0000"/>
                </a:solidFill>
              </a:rPr>
              <a:t>LOGOUT</a:t>
            </a:r>
            <a:r>
              <a:rPr lang="en-US" sz="1200" dirty="0"/>
              <a:t> and continue with </a:t>
            </a:r>
            <a:r>
              <a:rPr lang="en-US" sz="1200" dirty="0">
                <a:solidFill>
                  <a:srgbClr val="FF0000"/>
                </a:solidFill>
              </a:rPr>
              <a:t>Slide 16 </a:t>
            </a:r>
            <a:r>
              <a:rPr lang="en-US" sz="1200" dirty="0"/>
              <a:t>to complete your Firearm Dealer License Certification </a:t>
            </a:r>
            <a:r>
              <a:rPr lang="en-US" sz="1200" dirty="0">
                <a:solidFill>
                  <a:srgbClr val="FF0000"/>
                </a:solidFill>
              </a:rPr>
              <a:t>Application</a:t>
            </a:r>
            <a:r>
              <a:rPr lang="en-US" sz="1200" dirty="0"/>
              <a:t>. </a:t>
            </a:r>
          </a:p>
        </p:txBody>
      </p:sp>
      <p:sp>
        <p:nvSpPr>
          <p:cNvPr id="10" name="TextBox 9"/>
          <p:cNvSpPr txBox="1"/>
          <p:nvPr/>
        </p:nvSpPr>
        <p:spPr>
          <a:xfrm>
            <a:off x="8716926" y="6477000"/>
            <a:ext cx="427074" cy="246221"/>
          </a:xfrm>
          <a:prstGeom prst="rect">
            <a:avLst/>
          </a:prstGeom>
          <a:noFill/>
        </p:spPr>
        <p:txBody>
          <a:bodyPr wrap="square" rtlCol="0">
            <a:spAutoFit/>
          </a:bodyPr>
          <a:lstStyle/>
          <a:p>
            <a:r>
              <a:rPr lang="en-US" sz="1000" dirty="0"/>
              <a:t>15</a:t>
            </a:r>
          </a:p>
        </p:txBody>
      </p:sp>
    </p:spTree>
    <p:extLst>
      <p:ext uri="{BB962C8B-B14F-4D97-AF65-F5344CB8AC3E}">
        <p14:creationId xmlns:p14="http://schemas.microsoft.com/office/powerpoint/2010/main" val="131741438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D8563-3943-425B-AD24-6A987BBE7C8F}"/>
              </a:ext>
            </a:extLst>
          </p:cNvPr>
          <p:cNvPicPr>
            <a:picLocks noChangeAspect="1"/>
          </p:cNvPicPr>
          <p:nvPr/>
        </p:nvPicPr>
        <p:blipFill>
          <a:blip r:embed="rId2"/>
          <a:stretch>
            <a:fillRect/>
          </a:stretch>
        </p:blipFill>
        <p:spPr>
          <a:xfrm>
            <a:off x="1676400" y="2967592"/>
            <a:ext cx="5791200" cy="3888561"/>
          </a:xfrm>
          <a:prstGeom prst="rect">
            <a:avLst/>
          </a:prstGeom>
        </p:spPr>
      </p:pic>
      <p:sp>
        <p:nvSpPr>
          <p:cNvPr id="7" name="TextBox 6"/>
          <p:cNvSpPr txBox="1"/>
          <p:nvPr/>
        </p:nvSpPr>
        <p:spPr>
          <a:xfrm>
            <a:off x="762000" y="2281535"/>
            <a:ext cx="7543799" cy="646331"/>
          </a:xfrm>
          <a:prstGeom prst="rect">
            <a:avLst/>
          </a:prstGeom>
          <a:noFill/>
        </p:spPr>
        <p:txBody>
          <a:bodyPr wrap="square" rtlCol="0">
            <a:spAutoFit/>
          </a:bodyPr>
          <a:lstStyle/>
          <a:p>
            <a:pPr algn="just"/>
            <a:r>
              <a:rPr lang="en-US" sz="1200" dirty="0">
                <a:solidFill>
                  <a:srgbClr val="FF0000"/>
                </a:solidFill>
              </a:rPr>
              <a:t>Return to the Firearm Dealer License Certification Program page</a:t>
            </a:r>
            <a:r>
              <a:rPr lang="en-US" sz="1200" dirty="0"/>
              <a:t> (use slide #4 if you need help).</a:t>
            </a:r>
          </a:p>
          <a:p>
            <a:pPr algn="just"/>
            <a:endParaRPr lang="en-US" sz="1200" dirty="0"/>
          </a:p>
          <a:p>
            <a:pPr algn="just"/>
            <a:r>
              <a:rPr lang="en-US" sz="1200" dirty="0"/>
              <a:t>Select </a:t>
            </a:r>
            <a:r>
              <a:rPr lang="en-US" sz="1200" dirty="0">
                <a:solidFill>
                  <a:srgbClr val="FF0000"/>
                </a:solidFill>
              </a:rPr>
              <a:t>Number 6</a:t>
            </a:r>
            <a:r>
              <a:rPr lang="en-US" sz="1200" dirty="0"/>
              <a:t> again which will take you to a </a:t>
            </a:r>
            <a:r>
              <a:rPr lang="en-US" sz="1200" dirty="0">
                <a:solidFill>
                  <a:srgbClr val="FF0000"/>
                </a:solidFill>
              </a:rPr>
              <a:t>link</a:t>
            </a:r>
            <a:r>
              <a:rPr lang="en-US" sz="1200" dirty="0"/>
              <a:t> to complete your </a:t>
            </a:r>
            <a:r>
              <a:rPr lang="en-US" sz="1200" u="sng" dirty="0">
                <a:solidFill>
                  <a:srgbClr val="FF0000"/>
                </a:solidFill>
              </a:rPr>
              <a:t>Application</a:t>
            </a:r>
            <a:r>
              <a:rPr lang="en-US" sz="1200" dirty="0"/>
              <a:t>.   </a:t>
            </a:r>
            <a:endParaRPr lang="en-US" sz="1200" b="1" dirty="0"/>
          </a:p>
        </p:txBody>
      </p:sp>
      <p:sp>
        <p:nvSpPr>
          <p:cNvPr id="9" name="Right Arrow 8"/>
          <p:cNvSpPr/>
          <p:nvPr/>
        </p:nvSpPr>
        <p:spPr>
          <a:xfrm rot="10800000">
            <a:off x="5715000" y="6453198"/>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63000" y="6477000"/>
            <a:ext cx="381000" cy="246221"/>
          </a:xfrm>
          <a:prstGeom prst="rect">
            <a:avLst/>
          </a:prstGeom>
          <a:noFill/>
        </p:spPr>
        <p:txBody>
          <a:bodyPr wrap="square" rtlCol="0">
            <a:spAutoFit/>
          </a:bodyPr>
          <a:lstStyle/>
          <a:p>
            <a:r>
              <a:rPr lang="en-US" sz="1000" dirty="0"/>
              <a:t>16</a:t>
            </a:r>
          </a:p>
        </p:txBody>
      </p:sp>
      <p:sp>
        <p:nvSpPr>
          <p:cNvPr id="13"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76884857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5EB94-F1DE-43F7-9C99-2556FB54267D}"/>
              </a:ext>
            </a:extLst>
          </p:cNvPr>
          <p:cNvPicPr>
            <a:picLocks noChangeAspect="1"/>
          </p:cNvPicPr>
          <p:nvPr/>
        </p:nvPicPr>
        <p:blipFill>
          <a:blip r:embed="rId2"/>
          <a:stretch>
            <a:fillRect/>
          </a:stretch>
        </p:blipFill>
        <p:spPr>
          <a:xfrm>
            <a:off x="228600" y="2209800"/>
            <a:ext cx="8346442" cy="4431739"/>
          </a:xfrm>
          <a:prstGeom prst="rect">
            <a:avLst/>
          </a:prstGeom>
        </p:spPr>
      </p:pic>
      <p:sp>
        <p:nvSpPr>
          <p:cNvPr id="9" name="TextBox 8"/>
          <p:cNvSpPr txBox="1"/>
          <p:nvPr/>
        </p:nvSpPr>
        <p:spPr>
          <a:xfrm>
            <a:off x="8763000" y="6477000"/>
            <a:ext cx="381000" cy="246221"/>
          </a:xfrm>
          <a:prstGeom prst="rect">
            <a:avLst/>
          </a:prstGeom>
          <a:noFill/>
        </p:spPr>
        <p:txBody>
          <a:bodyPr wrap="square" rtlCol="0">
            <a:spAutoFit/>
          </a:bodyPr>
          <a:lstStyle/>
          <a:p>
            <a:r>
              <a:rPr lang="en-US" sz="1000" dirty="0"/>
              <a:t>17</a:t>
            </a:r>
          </a:p>
        </p:txBody>
      </p:sp>
      <p:sp>
        <p:nvSpPr>
          <p:cNvPr id="12"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
        <p:nvSpPr>
          <p:cNvPr id="6" name="TextBox 5"/>
          <p:cNvSpPr txBox="1"/>
          <p:nvPr/>
        </p:nvSpPr>
        <p:spPr>
          <a:xfrm>
            <a:off x="6812813" y="5338226"/>
            <a:ext cx="2102587" cy="1384995"/>
          </a:xfrm>
          <a:prstGeom prst="rect">
            <a:avLst/>
          </a:prstGeom>
          <a:noFill/>
        </p:spPr>
        <p:txBody>
          <a:bodyPr wrap="square" rtlCol="0">
            <a:spAutoFit/>
          </a:bodyPr>
          <a:lstStyle/>
          <a:p>
            <a:pPr algn="just"/>
            <a:r>
              <a:rPr lang="en-US" sz="1200" dirty="0"/>
              <a:t>To start your application, select the blue hyperlink </a:t>
            </a:r>
            <a:r>
              <a:rPr lang="en-US" sz="1200" b="1" dirty="0">
                <a:solidFill>
                  <a:srgbClr val="FF0000"/>
                </a:solidFill>
              </a:rPr>
              <a:t>“For businesses with 1-26 locations”</a:t>
            </a:r>
            <a:r>
              <a:rPr lang="en-US" sz="1200" dirty="0"/>
              <a:t>.</a:t>
            </a:r>
            <a:r>
              <a:rPr lang="en-US" sz="1200" dirty="0">
                <a:solidFill>
                  <a:srgbClr val="FF0000"/>
                </a:solidFill>
              </a:rPr>
              <a:t> </a:t>
            </a:r>
            <a:r>
              <a:rPr lang="en-US" sz="1200" dirty="0"/>
              <a:t>If you have </a:t>
            </a:r>
            <a:r>
              <a:rPr lang="en-US" sz="1200" u="sng" dirty="0"/>
              <a:t>more than</a:t>
            </a:r>
            <a:r>
              <a:rPr lang="en-US" sz="1200" dirty="0"/>
              <a:t> 26 locations, please send an email to the email provided.</a:t>
            </a:r>
          </a:p>
        </p:txBody>
      </p:sp>
      <p:sp>
        <p:nvSpPr>
          <p:cNvPr id="7" name="Right Arrow 6"/>
          <p:cNvSpPr/>
          <p:nvPr/>
        </p:nvSpPr>
        <p:spPr>
          <a:xfrm rot="10800000">
            <a:off x="4401821" y="5562600"/>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6400799" y="5791200"/>
            <a:ext cx="412013"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0186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35" t="1054" r="9171" b="5951"/>
          <a:stretch/>
        </p:blipFill>
        <p:spPr bwMode="auto">
          <a:xfrm>
            <a:off x="1785095" y="2286000"/>
            <a:ext cx="5573811" cy="4372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rot="1923355">
            <a:off x="5420263" y="3016908"/>
            <a:ext cx="2229549" cy="1725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Box 12"/>
          <p:cNvSpPr txBox="1"/>
          <p:nvPr/>
        </p:nvSpPr>
        <p:spPr>
          <a:xfrm>
            <a:off x="7525637" y="3657600"/>
            <a:ext cx="1428750" cy="1015663"/>
          </a:xfrm>
          <a:prstGeom prst="rect">
            <a:avLst/>
          </a:prstGeom>
          <a:noFill/>
        </p:spPr>
        <p:txBody>
          <a:bodyPr wrap="square" rtlCol="0">
            <a:spAutoFit/>
          </a:bodyPr>
          <a:lstStyle/>
          <a:p>
            <a:r>
              <a:rPr lang="en-US" sz="1200" dirty="0">
                <a:solidFill>
                  <a:srgbClr val="FF0000"/>
                </a:solidFill>
              </a:rPr>
              <a:t>Be sure you only have </a:t>
            </a:r>
            <a:r>
              <a:rPr lang="en-US" sz="1200" b="1" u="sng" dirty="0">
                <a:solidFill>
                  <a:srgbClr val="FF0000"/>
                </a:solidFill>
              </a:rPr>
              <a:t>one</a:t>
            </a:r>
            <a:r>
              <a:rPr lang="en-US" sz="1200" dirty="0">
                <a:solidFill>
                  <a:srgbClr val="FF0000"/>
                </a:solidFill>
              </a:rPr>
              <a:t> internet browser tab or window open. </a:t>
            </a:r>
          </a:p>
        </p:txBody>
      </p:sp>
      <p:sp>
        <p:nvSpPr>
          <p:cNvPr id="12" name="Left Arrow 11"/>
          <p:cNvSpPr/>
          <p:nvPr/>
        </p:nvSpPr>
        <p:spPr>
          <a:xfrm rot="10800000">
            <a:off x="1600200" y="4800600"/>
            <a:ext cx="1524000" cy="2035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extBox 14"/>
          <p:cNvSpPr txBox="1"/>
          <p:nvPr/>
        </p:nvSpPr>
        <p:spPr>
          <a:xfrm>
            <a:off x="341504" y="4588639"/>
            <a:ext cx="1428750" cy="830997"/>
          </a:xfrm>
          <a:prstGeom prst="rect">
            <a:avLst/>
          </a:prstGeom>
          <a:noFill/>
        </p:spPr>
        <p:txBody>
          <a:bodyPr wrap="square" rtlCol="0">
            <a:spAutoFit/>
          </a:bodyPr>
          <a:lstStyle/>
          <a:p>
            <a:r>
              <a:rPr lang="en-US" sz="1200" dirty="0">
                <a:solidFill>
                  <a:srgbClr val="FF0000"/>
                </a:solidFill>
              </a:rPr>
              <a:t>Left click link to log-in to your account to start your application</a:t>
            </a:r>
          </a:p>
        </p:txBody>
      </p:sp>
      <p:sp>
        <p:nvSpPr>
          <p:cNvPr id="17" name="TextBox 16"/>
          <p:cNvSpPr txBox="1"/>
          <p:nvPr/>
        </p:nvSpPr>
        <p:spPr>
          <a:xfrm>
            <a:off x="8716926" y="6477000"/>
            <a:ext cx="427074" cy="246221"/>
          </a:xfrm>
          <a:prstGeom prst="rect">
            <a:avLst/>
          </a:prstGeom>
          <a:noFill/>
        </p:spPr>
        <p:txBody>
          <a:bodyPr wrap="square" rtlCol="0">
            <a:spAutoFit/>
          </a:bodyPr>
          <a:lstStyle/>
          <a:p>
            <a:r>
              <a:rPr lang="en-US" sz="1000" dirty="0"/>
              <a:t>18</a:t>
            </a:r>
          </a:p>
        </p:txBody>
      </p:sp>
    </p:spTree>
    <p:extLst>
      <p:ext uri="{BB962C8B-B14F-4D97-AF65-F5344CB8AC3E}">
        <p14:creationId xmlns:p14="http://schemas.microsoft.com/office/powerpoint/2010/main" val="33104474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44" t="19643" r="36133" b="38325"/>
          <a:stretch/>
        </p:blipFill>
        <p:spPr bwMode="auto">
          <a:xfrm>
            <a:off x="3195637" y="4114800"/>
            <a:ext cx="2752726" cy="275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15149" y="5309027"/>
            <a:ext cx="1628775" cy="830997"/>
          </a:xfrm>
          <a:prstGeom prst="rect">
            <a:avLst/>
          </a:prstGeom>
          <a:noFill/>
        </p:spPr>
        <p:txBody>
          <a:bodyPr wrap="square" rtlCol="0">
            <a:spAutoFit/>
          </a:bodyPr>
          <a:lstStyle/>
          <a:p>
            <a:r>
              <a:rPr lang="en-US" sz="1200" dirty="0">
                <a:solidFill>
                  <a:srgbClr val="FF0000"/>
                </a:solidFill>
              </a:rPr>
              <a:t>Enter your </a:t>
            </a:r>
            <a:r>
              <a:rPr lang="en-US" sz="1200" b="1" dirty="0">
                <a:solidFill>
                  <a:srgbClr val="FF0000"/>
                </a:solidFill>
              </a:rPr>
              <a:t>username</a:t>
            </a:r>
            <a:r>
              <a:rPr lang="en-US" sz="1200" dirty="0">
                <a:solidFill>
                  <a:srgbClr val="FF0000"/>
                </a:solidFill>
              </a:rPr>
              <a:t> and </a:t>
            </a:r>
            <a:r>
              <a:rPr lang="en-US" sz="1200" b="1" dirty="0">
                <a:solidFill>
                  <a:srgbClr val="FF0000"/>
                </a:solidFill>
              </a:rPr>
              <a:t>password</a:t>
            </a:r>
            <a:r>
              <a:rPr lang="en-US" sz="1200" dirty="0">
                <a:solidFill>
                  <a:srgbClr val="FF0000"/>
                </a:solidFill>
              </a:rPr>
              <a:t> you created in </a:t>
            </a:r>
            <a:r>
              <a:rPr lang="en-US" sz="1200" b="1" dirty="0">
                <a:solidFill>
                  <a:srgbClr val="FF0000"/>
                </a:solidFill>
              </a:rPr>
              <a:t>Step 1</a:t>
            </a:r>
            <a:endParaRPr lang="en-US" sz="1200" dirty="0">
              <a:solidFill>
                <a:srgbClr val="FF0000"/>
              </a:solidFill>
            </a:endParaRPr>
          </a:p>
        </p:txBody>
      </p:sp>
      <p:sp>
        <p:nvSpPr>
          <p:cNvPr id="4" name="Left Arrow 3"/>
          <p:cNvSpPr/>
          <p:nvPr/>
        </p:nvSpPr>
        <p:spPr>
          <a:xfrm>
            <a:off x="6034087" y="5572126"/>
            <a:ext cx="7620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819149" y="2133600"/>
            <a:ext cx="7696200" cy="2092881"/>
          </a:xfrm>
          <a:prstGeom prst="rect">
            <a:avLst/>
          </a:prstGeom>
          <a:noFill/>
        </p:spPr>
        <p:txBody>
          <a:bodyPr wrap="square" rtlCol="0">
            <a:spAutoFit/>
          </a:bodyPr>
          <a:lstStyle/>
          <a:p>
            <a:r>
              <a:rPr lang="en-US" b="1" dirty="0">
                <a:solidFill>
                  <a:srgbClr val="FF0000"/>
                </a:solidFill>
              </a:rPr>
              <a:t>*** (STOP) ***  </a:t>
            </a:r>
            <a:r>
              <a:rPr lang="en-US" sz="1400" b="1" dirty="0"/>
              <a:t>Please ensure you have </a:t>
            </a:r>
            <a:r>
              <a:rPr lang="en-US" sz="1400" b="1" u="sng" dirty="0"/>
              <a:t>all of your required documents (Slide #3)</a:t>
            </a:r>
            <a:r>
              <a:rPr lang="en-US" sz="1400" b="1" dirty="0"/>
              <a:t> saved on your computer before logging into the application. </a:t>
            </a:r>
          </a:p>
          <a:p>
            <a:endParaRPr lang="en-US" sz="1400" b="1" dirty="0"/>
          </a:p>
          <a:p>
            <a:r>
              <a:rPr lang="en-US" sz="1400" b="1" dirty="0"/>
              <a:t>If you are not actively clicking or typing from this point until you submit your application in its entirety, you will be </a:t>
            </a:r>
            <a:r>
              <a:rPr lang="en-US" sz="1400" b="1" dirty="0">
                <a:solidFill>
                  <a:srgbClr val="FF0000"/>
                </a:solidFill>
              </a:rPr>
              <a:t>automatically logged-off within 15 minutes of inactivity </a:t>
            </a:r>
            <a:r>
              <a:rPr lang="en-US" sz="1400" b="1" dirty="0"/>
              <a:t>and will have to start over from the beginning. </a:t>
            </a:r>
          </a:p>
          <a:p>
            <a:endParaRPr lang="en-US" sz="1400" b="1" dirty="0"/>
          </a:p>
          <a:p>
            <a:r>
              <a:rPr lang="en-US" sz="1400" b="1" dirty="0"/>
              <a:t>Your application </a:t>
            </a:r>
            <a:r>
              <a:rPr lang="en-US" sz="1400" b="1" dirty="0">
                <a:solidFill>
                  <a:srgbClr val="FF0000"/>
                </a:solidFill>
              </a:rPr>
              <a:t>cannot be saved</a:t>
            </a:r>
            <a:r>
              <a:rPr lang="en-US" sz="1400" b="1" dirty="0"/>
              <a:t> during the process. It must be completed in its entirety once you begin.</a:t>
            </a:r>
          </a:p>
        </p:txBody>
      </p:sp>
      <p:sp>
        <p:nvSpPr>
          <p:cNvPr id="12" name="TextBox 11"/>
          <p:cNvSpPr txBox="1"/>
          <p:nvPr/>
        </p:nvSpPr>
        <p:spPr>
          <a:xfrm>
            <a:off x="8716926" y="6477000"/>
            <a:ext cx="427074" cy="246221"/>
          </a:xfrm>
          <a:prstGeom prst="rect">
            <a:avLst/>
          </a:prstGeom>
          <a:noFill/>
        </p:spPr>
        <p:txBody>
          <a:bodyPr wrap="square" rtlCol="0">
            <a:spAutoFit/>
          </a:bodyPr>
          <a:lstStyle/>
          <a:p>
            <a:r>
              <a:rPr lang="en-US" sz="1000" dirty="0"/>
              <a:t>19</a:t>
            </a:r>
          </a:p>
        </p:txBody>
      </p:sp>
      <p:sp>
        <p:nvSpPr>
          <p:cNvPr id="8"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2732897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181725" cy="1447800"/>
          </a:xfrm>
        </p:spPr>
        <p:txBody>
          <a:bodyPr/>
          <a:lstStyle/>
          <a:p>
            <a:pPr marL="0" marR="0" algn="ctr">
              <a:lnSpc>
                <a:spcPct val="107000"/>
              </a:lnSpc>
              <a:spcBef>
                <a:spcPts val="200"/>
              </a:spcBef>
              <a:spcAft>
                <a:spcPts val="0"/>
              </a:spcAft>
            </a:pPr>
            <a:r>
              <a:rPr lang="en-US" altLang="en-US" dirty="0"/>
              <a:t>REQUIREMENTS TO COMPLETE AN APPLICATION</a:t>
            </a:r>
            <a:endParaRPr lang="en-US" sz="1200" b="1" dirty="0">
              <a:solidFill>
                <a:schemeClr val="bg1"/>
              </a:solidFill>
              <a:latin typeface="Calibri"/>
              <a:ea typeface="Times New Roman"/>
              <a:cs typeface="Times New Roman"/>
            </a:endParaRPr>
          </a:p>
        </p:txBody>
      </p:sp>
      <p:sp>
        <p:nvSpPr>
          <p:cNvPr id="5" name="Content Placeholder 4"/>
          <p:cNvSpPr>
            <a:spLocks noGrp="1"/>
          </p:cNvSpPr>
          <p:nvPr>
            <p:ph idx="1"/>
          </p:nvPr>
        </p:nvSpPr>
        <p:spPr>
          <a:xfrm>
            <a:off x="304799" y="2286000"/>
            <a:ext cx="8458201" cy="4368800"/>
          </a:xfrm>
        </p:spPr>
        <p:txBody>
          <a:bodyPr>
            <a:normAutofit fontScale="92500"/>
          </a:bodyPr>
          <a:lstStyle/>
          <a:p>
            <a:pPr>
              <a:buFont typeface="Wingdings" pitchFamily="2" charset="2"/>
              <a:buChar char="q"/>
            </a:pPr>
            <a:r>
              <a:rPr lang="en-US" sz="1200" b="1" u="sng" dirty="0"/>
              <a:t>Type of Internet Browser to Use</a:t>
            </a:r>
            <a:r>
              <a:rPr lang="en-US" sz="1200" b="1" dirty="0"/>
              <a:t>: </a:t>
            </a:r>
            <a:endParaRPr lang="en-US" sz="1200" dirty="0"/>
          </a:p>
          <a:p>
            <a:pPr marL="742950" lvl="1" indent="-285750">
              <a:buFont typeface="Wingdings" pitchFamily="2" charset="2"/>
              <a:buChar char="Ø"/>
            </a:pPr>
            <a:r>
              <a:rPr lang="en-US" sz="1200" dirty="0"/>
              <a:t>Google Chrome</a:t>
            </a:r>
          </a:p>
          <a:p>
            <a:pPr marL="742950" lvl="1" indent="-285750">
              <a:buFont typeface="Wingdings" pitchFamily="2" charset="2"/>
              <a:buChar char="Ø"/>
            </a:pPr>
            <a:r>
              <a:rPr lang="en-US" sz="1200" dirty="0"/>
              <a:t>Internet Explorer (IE) </a:t>
            </a:r>
          </a:p>
          <a:p>
            <a:pPr marL="742950" lvl="1" indent="-285750">
              <a:buFont typeface="Wingdings" pitchFamily="2" charset="2"/>
              <a:buChar char="Ø"/>
            </a:pPr>
            <a:r>
              <a:rPr lang="en-US" sz="1200" dirty="0"/>
              <a:t>Firefox </a:t>
            </a:r>
          </a:p>
          <a:p>
            <a:pPr marL="742950" lvl="1" indent="-285750">
              <a:buFont typeface="Wingdings" pitchFamily="2" charset="2"/>
              <a:buChar char="Ø"/>
            </a:pPr>
            <a:r>
              <a:rPr lang="en-US" sz="1200" dirty="0"/>
              <a:t>Safari</a:t>
            </a:r>
          </a:p>
          <a:p>
            <a:pPr marL="742950" lvl="1" indent="-285750">
              <a:buFont typeface="Wingdings" pitchFamily="2" charset="2"/>
              <a:buChar char="Ø"/>
            </a:pPr>
            <a:r>
              <a:rPr lang="en-US" sz="1200" dirty="0"/>
              <a:t>Microsoft Edge – </a:t>
            </a:r>
            <a:r>
              <a:rPr lang="en-US" sz="1200" dirty="0">
                <a:solidFill>
                  <a:srgbClr val="FF0000"/>
                </a:solidFill>
              </a:rPr>
              <a:t>Do </a:t>
            </a:r>
            <a:r>
              <a:rPr lang="en-US" sz="1200" u="sng" dirty="0">
                <a:solidFill>
                  <a:srgbClr val="FF0000"/>
                </a:solidFill>
              </a:rPr>
              <a:t>not</a:t>
            </a:r>
            <a:r>
              <a:rPr lang="en-US" sz="1200" dirty="0">
                <a:solidFill>
                  <a:srgbClr val="FF0000"/>
                </a:solidFill>
              </a:rPr>
              <a:t> recommend using.  You may find that the application does not work properly.</a:t>
            </a:r>
          </a:p>
          <a:p>
            <a:pPr>
              <a:buFont typeface="Wingdings" pitchFamily="2" charset="2"/>
              <a:buChar char="q"/>
            </a:pPr>
            <a:r>
              <a:rPr lang="en-US" sz="1200" b="1" u="sng" dirty="0"/>
              <a:t>15 Minute Session Timeout</a:t>
            </a:r>
            <a:r>
              <a:rPr lang="en-US" sz="1200" b="1" dirty="0"/>
              <a:t>: </a:t>
            </a:r>
          </a:p>
          <a:p>
            <a:pPr marL="628650" lvl="1" indent="-171450" algn="just">
              <a:buFont typeface="Wingdings" pitchFamily="2" charset="2"/>
              <a:buChar char="Ø"/>
            </a:pPr>
            <a:r>
              <a:rPr lang="en-US" sz="1200" dirty="0"/>
              <a:t>Once you begin the application, there is a 15 minute no activity session timeout. If you do not click or type anything for 15 minutes you will be logged-off and will have to complete the application from the beginning.  Information will not be saved.   </a:t>
            </a:r>
          </a:p>
          <a:p>
            <a:pPr marL="628650" lvl="1" indent="-171450" algn="just">
              <a:buFont typeface="Wingdings" pitchFamily="2" charset="2"/>
              <a:buChar char="Ø"/>
            </a:pPr>
            <a:r>
              <a:rPr lang="en-US" sz="1200" b="1" u="sng" dirty="0">
                <a:solidFill>
                  <a:srgbClr val="FF0000"/>
                </a:solidFill>
              </a:rPr>
              <a:t>Important</a:t>
            </a:r>
            <a:r>
              <a:rPr lang="en-US" sz="1200" dirty="0">
                <a:solidFill>
                  <a:srgbClr val="FF0000"/>
                </a:solidFill>
              </a:rPr>
              <a:t> </a:t>
            </a:r>
            <a:r>
              <a:rPr lang="en-US" sz="1200" dirty="0"/>
              <a:t>– Be sure you only have </a:t>
            </a:r>
            <a:r>
              <a:rPr lang="en-US" sz="1200" b="1" u="sng" dirty="0">
                <a:solidFill>
                  <a:srgbClr val="FF0000"/>
                </a:solidFill>
              </a:rPr>
              <a:t>one</a:t>
            </a:r>
            <a:r>
              <a:rPr lang="en-US" sz="1200" dirty="0">
                <a:solidFill>
                  <a:srgbClr val="FF0000"/>
                </a:solidFill>
              </a:rPr>
              <a:t> </a:t>
            </a:r>
            <a:r>
              <a:rPr lang="en-US" sz="1200" dirty="0">
                <a:solidFill>
                  <a:schemeClr val="tx1"/>
                </a:solidFill>
              </a:rPr>
              <a:t>i</a:t>
            </a:r>
            <a:r>
              <a:rPr lang="en-US" sz="1200" dirty="0"/>
              <a:t>nternet tab or window open while completing your application. Multiple tabs or windows open at the same time can cause another session’s timer to be applied to the FDLC application instead of the active one you are using to complete your application. This will cause you to be logged-off even though you are actively clicking or typing in the application.     </a:t>
            </a:r>
          </a:p>
          <a:p>
            <a:pPr algn="just">
              <a:buFont typeface="Wingdings" pitchFamily="2" charset="2"/>
              <a:buChar char="q"/>
            </a:pPr>
            <a:r>
              <a:rPr lang="en-US" sz="1200" b="1" u="sng" dirty="0"/>
              <a:t>DOES NOT AUTOMATICALLY SAVE</a:t>
            </a:r>
            <a:r>
              <a:rPr lang="en-US" sz="1200" dirty="0"/>
              <a:t>: You have to complete the entire application once you begin. If not, you will be required to start from the beginning. </a:t>
            </a:r>
            <a:r>
              <a:rPr lang="en-US" sz="1200" u="sng" dirty="0">
                <a:solidFill>
                  <a:srgbClr val="FF0000"/>
                </a:solidFill>
              </a:rPr>
              <a:t>It is important to have all of your required documents stored on your computer (desktop / laptop) before beginning the application process.</a:t>
            </a:r>
            <a:r>
              <a:rPr lang="en-US" sz="1200" dirty="0">
                <a:solidFill>
                  <a:srgbClr val="FF0000"/>
                </a:solidFill>
              </a:rPr>
              <a:t> </a:t>
            </a:r>
            <a:r>
              <a:rPr lang="en-US" sz="1200" dirty="0"/>
              <a:t>(i.e. Safe Storage Plan, affidavits, copy of your FFL License, etc…) It is </a:t>
            </a:r>
            <a:r>
              <a:rPr lang="en-US" sz="1200" b="1" u="sng" dirty="0"/>
              <a:t>not</a:t>
            </a:r>
            <a:r>
              <a:rPr lang="en-US" sz="1200" dirty="0"/>
              <a:t> recommended you use a smart phone to complete an application.</a:t>
            </a:r>
            <a:endParaRPr lang="en-US" sz="4400" dirty="0"/>
          </a:p>
        </p:txBody>
      </p:sp>
      <p:sp>
        <p:nvSpPr>
          <p:cNvPr id="9" name="TextBox 8"/>
          <p:cNvSpPr txBox="1"/>
          <p:nvPr/>
        </p:nvSpPr>
        <p:spPr>
          <a:xfrm>
            <a:off x="8763000" y="6477000"/>
            <a:ext cx="381000" cy="246221"/>
          </a:xfrm>
          <a:prstGeom prst="rect">
            <a:avLst/>
          </a:prstGeom>
          <a:noFill/>
        </p:spPr>
        <p:txBody>
          <a:bodyPr wrap="square" rtlCol="0">
            <a:spAutoFit/>
          </a:bodyPr>
          <a:lstStyle/>
          <a:p>
            <a:r>
              <a:rPr lang="en-US" sz="1000" dirty="0"/>
              <a:t>2</a:t>
            </a:r>
          </a:p>
        </p:txBody>
      </p:sp>
    </p:spTree>
    <p:extLst>
      <p:ext uri="{BB962C8B-B14F-4D97-AF65-F5344CB8AC3E}">
        <p14:creationId xmlns:p14="http://schemas.microsoft.com/office/powerpoint/2010/main" val="19300158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14889" r="19583" b="2778"/>
          <a:stretch/>
        </p:blipFill>
        <p:spPr bwMode="auto">
          <a:xfrm>
            <a:off x="381000" y="2286000"/>
            <a:ext cx="5318600" cy="4448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5562600" y="6019800"/>
            <a:ext cx="6858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400800" y="5664368"/>
            <a:ext cx="2286000" cy="1015663"/>
          </a:xfrm>
          <a:prstGeom prst="rect">
            <a:avLst/>
          </a:prstGeom>
          <a:noFill/>
        </p:spPr>
        <p:txBody>
          <a:bodyPr wrap="square" rtlCol="0">
            <a:spAutoFit/>
          </a:bodyPr>
          <a:lstStyle/>
          <a:p>
            <a:r>
              <a:rPr lang="en-US" sz="1200" dirty="0">
                <a:solidFill>
                  <a:srgbClr val="FF0000"/>
                </a:solidFill>
              </a:rPr>
              <a:t>Fill out all required information sections. Read all instructions to ensure you complete your application accurately.</a:t>
            </a:r>
          </a:p>
        </p:txBody>
      </p:sp>
      <p:sp>
        <p:nvSpPr>
          <p:cNvPr id="9" name="Rectangle 8"/>
          <p:cNvSpPr/>
          <p:nvPr/>
        </p:nvSpPr>
        <p:spPr>
          <a:xfrm>
            <a:off x="504825" y="5550068"/>
            <a:ext cx="101917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16926" y="6477000"/>
            <a:ext cx="427074" cy="246221"/>
          </a:xfrm>
          <a:prstGeom prst="rect">
            <a:avLst/>
          </a:prstGeom>
          <a:noFill/>
        </p:spPr>
        <p:txBody>
          <a:bodyPr wrap="square" rtlCol="0">
            <a:spAutoFit/>
          </a:bodyPr>
          <a:lstStyle/>
          <a:p>
            <a:r>
              <a:rPr lang="en-US" sz="1000" dirty="0"/>
              <a:t>20</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6498543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59" t="14000" r="22709" b="5667"/>
          <a:stretch/>
        </p:blipFill>
        <p:spPr bwMode="auto">
          <a:xfrm>
            <a:off x="3505200" y="2188901"/>
            <a:ext cx="5181600" cy="465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2895600"/>
            <a:ext cx="2438400" cy="2862322"/>
          </a:xfrm>
          <a:prstGeom prst="rect">
            <a:avLst/>
          </a:prstGeom>
          <a:noFill/>
        </p:spPr>
        <p:txBody>
          <a:bodyPr wrap="square" rtlCol="0">
            <a:spAutoFit/>
          </a:bodyPr>
          <a:lstStyle/>
          <a:p>
            <a:r>
              <a:rPr lang="en-US" sz="1200" dirty="0"/>
              <a:t>Fill out all required information sections. </a:t>
            </a:r>
          </a:p>
          <a:p>
            <a:endParaRPr lang="en-US" sz="1200" dirty="0"/>
          </a:p>
          <a:p>
            <a:r>
              <a:rPr lang="en-US" sz="1200" dirty="0"/>
              <a:t>Once you have completed all fields, select;</a:t>
            </a:r>
          </a:p>
          <a:p>
            <a:endParaRPr lang="en-US" sz="1200" dirty="0"/>
          </a:p>
          <a:p>
            <a:pPr marL="171450" indent="-171450">
              <a:buFont typeface="Wingdings" panose="05000000000000000000" pitchFamily="2" charset="2"/>
              <a:buChar char="Ø"/>
            </a:pPr>
            <a:r>
              <a:rPr lang="en-US" sz="1200" dirty="0"/>
              <a:t>If you have more than one contact to enter, select </a:t>
            </a:r>
            <a:r>
              <a:rPr lang="en-US" sz="1200" dirty="0">
                <a:solidFill>
                  <a:srgbClr val="FF0000"/>
                </a:solidFill>
              </a:rPr>
              <a:t>“Save &amp; Add More” </a:t>
            </a:r>
          </a:p>
          <a:p>
            <a:pPr marL="171450" indent="-171450">
              <a:buFont typeface="Wingdings" panose="05000000000000000000" pitchFamily="2" charset="2"/>
              <a:buChar char="Ø"/>
            </a:pPr>
            <a:r>
              <a:rPr lang="en-US" sz="1200" dirty="0"/>
              <a:t> If you have only one contact to enter, select - </a:t>
            </a:r>
            <a:r>
              <a:rPr lang="en-US" sz="1200" dirty="0">
                <a:solidFill>
                  <a:srgbClr val="FF0000"/>
                </a:solidFill>
              </a:rPr>
              <a:t>“Save &amp; Finish”</a:t>
            </a:r>
          </a:p>
          <a:p>
            <a:endParaRPr lang="en-US" sz="1200" dirty="0">
              <a:solidFill>
                <a:srgbClr val="FF0000"/>
              </a:solidFill>
            </a:endParaRPr>
          </a:p>
          <a:p>
            <a:r>
              <a:rPr lang="en-US" sz="1200" dirty="0">
                <a:solidFill>
                  <a:srgbClr val="FF0000"/>
                </a:solidFill>
              </a:rPr>
              <a:t>You are required to enter </a:t>
            </a:r>
            <a:r>
              <a:rPr lang="en-US" sz="1200" u="sng" dirty="0">
                <a:solidFill>
                  <a:srgbClr val="FF0000"/>
                </a:solidFill>
              </a:rPr>
              <a:t>at least one</a:t>
            </a:r>
            <a:r>
              <a:rPr lang="en-US" sz="1200" dirty="0">
                <a:solidFill>
                  <a:srgbClr val="FF0000"/>
                </a:solidFill>
              </a:rPr>
              <a:t> business contact.</a:t>
            </a:r>
          </a:p>
        </p:txBody>
      </p:sp>
      <p:sp>
        <p:nvSpPr>
          <p:cNvPr id="5" name="Left Arrow 4"/>
          <p:cNvSpPr/>
          <p:nvPr/>
        </p:nvSpPr>
        <p:spPr>
          <a:xfrm rot="10800000">
            <a:off x="2943224" y="4404387"/>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0800000">
            <a:off x="2943224" y="4876800"/>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rot="10800000">
            <a:off x="2943224" y="5280124"/>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0800000">
            <a:off x="2943223" y="5791200"/>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2943223" y="6248400"/>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a:off x="5334000" y="6553200"/>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09972" y="2286000"/>
            <a:ext cx="134302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16926" y="6477000"/>
            <a:ext cx="427074" cy="246221"/>
          </a:xfrm>
          <a:prstGeom prst="rect">
            <a:avLst/>
          </a:prstGeom>
          <a:noFill/>
        </p:spPr>
        <p:txBody>
          <a:bodyPr wrap="square" rtlCol="0">
            <a:spAutoFit/>
          </a:bodyPr>
          <a:lstStyle/>
          <a:p>
            <a:r>
              <a:rPr lang="en-US" sz="1000" dirty="0"/>
              <a:t>21</a:t>
            </a:r>
          </a:p>
        </p:txBody>
      </p:sp>
      <p:sp>
        <p:nvSpPr>
          <p:cNvPr id="15"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42500457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79819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72199" y="4420969"/>
            <a:ext cx="2286000" cy="646331"/>
          </a:xfrm>
          <a:prstGeom prst="rect">
            <a:avLst/>
          </a:prstGeom>
          <a:noFill/>
        </p:spPr>
        <p:txBody>
          <a:bodyPr wrap="square" rtlCol="0">
            <a:spAutoFit/>
          </a:bodyPr>
          <a:lstStyle/>
          <a:p>
            <a:r>
              <a:rPr lang="en-US" sz="1200" dirty="0">
                <a:solidFill>
                  <a:srgbClr val="FF0000"/>
                </a:solidFill>
              </a:rPr>
              <a:t>Enter your FFL number including the expiration date. Then select “Next”</a:t>
            </a:r>
          </a:p>
        </p:txBody>
      </p:sp>
      <p:sp>
        <p:nvSpPr>
          <p:cNvPr id="4" name="Left Arrow 3"/>
          <p:cNvSpPr/>
          <p:nvPr/>
        </p:nvSpPr>
        <p:spPr>
          <a:xfrm rot="10800000">
            <a:off x="123825" y="4100513"/>
            <a:ext cx="685800" cy="1666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0800000">
            <a:off x="123825" y="4724400"/>
            <a:ext cx="685800" cy="1666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rot="10800000">
            <a:off x="6972300" y="5257800"/>
            <a:ext cx="685800" cy="1666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1050" y="3581400"/>
            <a:ext cx="211455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716926" y="6477000"/>
            <a:ext cx="427074" cy="246221"/>
          </a:xfrm>
          <a:prstGeom prst="rect">
            <a:avLst/>
          </a:prstGeom>
          <a:noFill/>
        </p:spPr>
        <p:txBody>
          <a:bodyPr wrap="square" rtlCol="0">
            <a:spAutoFit/>
          </a:bodyPr>
          <a:lstStyle/>
          <a:p>
            <a:r>
              <a:rPr lang="en-US" sz="1000" dirty="0"/>
              <a:t>22</a:t>
            </a:r>
          </a:p>
        </p:txBody>
      </p:sp>
      <p:sp>
        <p:nvSpPr>
          <p:cNvPr id="12"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253869255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5055051" cy="458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72200" y="4177396"/>
            <a:ext cx="2286000" cy="1384995"/>
          </a:xfrm>
          <a:prstGeom prst="rect">
            <a:avLst/>
          </a:prstGeom>
          <a:noFill/>
        </p:spPr>
        <p:txBody>
          <a:bodyPr wrap="square" rtlCol="0">
            <a:spAutoFit/>
          </a:bodyPr>
          <a:lstStyle/>
          <a:p>
            <a:pPr algn="just"/>
            <a:r>
              <a:rPr lang="en-US" sz="1200" dirty="0"/>
              <a:t>Enter your applicant’s name and support information in this section. </a:t>
            </a:r>
          </a:p>
          <a:p>
            <a:pPr algn="just"/>
            <a:endParaRPr lang="en-US" sz="1200" dirty="0">
              <a:solidFill>
                <a:srgbClr val="FF0000"/>
              </a:solidFill>
            </a:endParaRPr>
          </a:p>
          <a:p>
            <a:pPr algn="just"/>
            <a:r>
              <a:rPr lang="en-US" sz="1200" dirty="0"/>
              <a:t>Complete the </a:t>
            </a:r>
            <a:r>
              <a:rPr lang="en-US" sz="1200" dirty="0">
                <a:solidFill>
                  <a:srgbClr val="FF0000"/>
                </a:solidFill>
              </a:rPr>
              <a:t>Responsible Person Information</a:t>
            </a:r>
            <a:r>
              <a:rPr lang="en-US" sz="1200" dirty="0"/>
              <a:t> section in the same manner.</a:t>
            </a:r>
          </a:p>
        </p:txBody>
      </p:sp>
      <p:sp>
        <p:nvSpPr>
          <p:cNvPr id="4" name="Left Arrow 3"/>
          <p:cNvSpPr/>
          <p:nvPr/>
        </p:nvSpPr>
        <p:spPr>
          <a:xfrm rot="10800000">
            <a:off x="228601" y="4800600"/>
            <a:ext cx="609600" cy="1918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0800000">
            <a:off x="228600" y="5334000"/>
            <a:ext cx="609600" cy="1918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0800000">
            <a:off x="228600" y="5715000"/>
            <a:ext cx="609600" cy="1918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0800000">
            <a:off x="228600" y="6172200"/>
            <a:ext cx="609600" cy="1918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228600" y="6599456"/>
            <a:ext cx="609600" cy="1918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62000" y="2819400"/>
            <a:ext cx="1676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716926" y="6477000"/>
            <a:ext cx="427074" cy="246221"/>
          </a:xfrm>
          <a:prstGeom prst="rect">
            <a:avLst/>
          </a:prstGeom>
          <a:noFill/>
        </p:spPr>
        <p:txBody>
          <a:bodyPr wrap="square" rtlCol="0">
            <a:spAutoFit/>
          </a:bodyPr>
          <a:lstStyle/>
          <a:p>
            <a:r>
              <a:rPr lang="en-US" sz="1000" dirty="0"/>
              <a:t>23</a:t>
            </a:r>
          </a:p>
        </p:txBody>
      </p:sp>
      <p:sp>
        <p:nvSpPr>
          <p:cNvPr id="14"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210229207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4681537" cy="4392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2895599" y="2657474"/>
            <a:ext cx="2362201" cy="3143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257800" y="2466974"/>
            <a:ext cx="2286000" cy="646331"/>
          </a:xfrm>
          <a:prstGeom prst="rect">
            <a:avLst/>
          </a:prstGeom>
          <a:noFill/>
        </p:spPr>
        <p:txBody>
          <a:bodyPr wrap="square" rtlCol="0">
            <a:spAutoFit/>
          </a:bodyPr>
          <a:lstStyle/>
          <a:p>
            <a:pPr algn="just"/>
            <a:r>
              <a:rPr lang="en-US" sz="1200" dirty="0"/>
              <a:t>Enter your fax number here. If you do not have one, enter </a:t>
            </a:r>
            <a:r>
              <a:rPr lang="en-US" sz="1200" dirty="0">
                <a:solidFill>
                  <a:srgbClr val="FF0000"/>
                </a:solidFill>
              </a:rPr>
              <a:t>“None”</a:t>
            </a:r>
            <a:r>
              <a:rPr lang="en-US" sz="1200" dirty="0"/>
              <a:t>.</a:t>
            </a:r>
          </a:p>
        </p:txBody>
      </p:sp>
      <p:sp>
        <p:nvSpPr>
          <p:cNvPr id="8" name="Left Arrow 7"/>
          <p:cNvSpPr/>
          <p:nvPr/>
        </p:nvSpPr>
        <p:spPr>
          <a:xfrm>
            <a:off x="2905124" y="4114800"/>
            <a:ext cx="2362201" cy="3143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00661" y="3721477"/>
            <a:ext cx="2286000" cy="2123658"/>
          </a:xfrm>
          <a:prstGeom prst="rect">
            <a:avLst/>
          </a:prstGeom>
          <a:noFill/>
        </p:spPr>
        <p:txBody>
          <a:bodyPr wrap="square" rtlCol="0">
            <a:spAutoFit/>
          </a:bodyPr>
          <a:lstStyle/>
          <a:p>
            <a:pPr algn="just"/>
            <a:r>
              <a:rPr lang="en-US" sz="1200" dirty="0"/>
              <a:t>Enter your hours of operation here. You </a:t>
            </a:r>
            <a:r>
              <a:rPr lang="en-US" sz="1200" dirty="0">
                <a:solidFill>
                  <a:srgbClr val="FF0000"/>
                </a:solidFill>
              </a:rPr>
              <a:t>must provide a response for each day</a:t>
            </a:r>
            <a:r>
              <a:rPr lang="en-US" sz="1200" dirty="0"/>
              <a:t> even though you may not be open. </a:t>
            </a:r>
          </a:p>
          <a:p>
            <a:pPr algn="just"/>
            <a:endParaRPr lang="en-US" sz="1200" dirty="0"/>
          </a:p>
          <a:p>
            <a:pPr algn="just"/>
            <a:r>
              <a:rPr lang="en-US" sz="1200" dirty="0"/>
              <a:t>(i.e. 9am – 5pm; Closed; or By Appointment Only) </a:t>
            </a:r>
          </a:p>
          <a:p>
            <a:pPr algn="just"/>
            <a:endParaRPr lang="en-US" sz="1200" dirty="0"/>
          </a:p>
          <a:p>
            <a:pPr algn="just"/>
            <a:r>
              <a:rPr lang="en-US" sz="1200" dirty="0"/>
              <a:t>You must be open at least one hour during the week.</a:t>
            </a:r>
          </a:p>
        </p:txBody>
      </p:sp>
      <p:sp>
        <p:nvSpPr>
          <p:cNvPr id="10" name="Rectangle 9"/>
          <p:cNvSpPr/>
          <p:nvPr/>
        </p:nvSpPr>
        <p:spPr>
          <a:xfrm>
            <a:off x="533400" y="2869748"/>
            <a:ext cx="533400" cy="102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1500" y="4200525"/>
            <a:ext cx="12573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90550" y="6172200"/>
            <a:ext cx="131445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0550" y="5181600"/>
            <a:ext cx="12573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16926" y="6477000"/>
            <a:ext cx="427074" cy="246221"/>
          </a:xfrm>
          <a:prstGeom prst="rect">
            <a:avLst/>
          </a:prstGeom>
          <a:noFill/>
        </p:spPr>
        <p:txBody>
          <a:bodyPr wrap="square" rtlCol="0">
            <a:spAutoFit/>
          </a:bodyPr>
          <a:lstStyle/>
          <a:p>
            <a:r>
              <a:rPr lang="en-US" sz="1000" dirty="0"/>
              <a:t>24</a:t>
            </a:r>
          </a:p>
        </p:txBody>
      </p:sp>
      <p:sp>
        <p:nvSpPr>
          <p:cNvPr id="14"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66324050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6231019" cy="445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rot="10800000">
            <a:off x="1828801" y="5410200"/>
            <a:ext cx="7620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0800000">
            <a:off x="1828800" y="6019800"/>
            <a:ext cx="7620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14600" y="2314575"/>
            <a:ext cx="1219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3352800"/>
            <a:ext cx="2286000" cy="1384995"/>
          </a:xfrm>
          <a:prstGeom prst="rect">
            <a:avLst/>
          </a:prstGeom>
          <a:noFill/>
        </p:spPr>
        <p:txBody>
          <a:bodyPr wrap="square" rtlCol="0">
            <a:spAutoFit/>
          </a:bodyPr>
          <a:lstStyle/>
          <a:p>
            <a:pPr algn="just"/>
            <a:r>
              <a:rPr lang="en-US" sz="1200" dirty="0"/>
              <a:t>Enter any secondary FFLs you may have. In the comment section, please enter what the FFL is for.   </a:t>
            </a:r>
          </a:p>
          <a:p>
            <a:pPr algn="just"/>
            <a:endParaRPr lang="en-US" sz="1200" dirty="0"/>
          </a:p>
          <a:p>
            <a:pPr algn="just"/>
            <a:r>
              <a:rPr lang="en-US" sz="1200" dirty="0">
                <a:solidFill>
                  <a:srgbClr val="FF0000"/>
                </a:solidFill>
              </a:rPr>
              <a:t>If none</a:t>
            </a:r>
            <a:r>
              <a:rPr lang="en-US" sz="1200" dirty="0"/>
              <a:t>, please </a:t>
            </a:r>
            <a:r>
              <a:rPr lang="en-US" sz="1200" u="sng" dirty="0"/>
              <a:t>skip</a:t>
            </a:r>
            <a:r>
              <a:rPr lang="en-US" sz="1200" dirty="0"/>
              <a:t> this section and </a:t>
            </a:r>
            <a:r>
              <a:rPr lang="en-US" sz="1200" u="sng" dirty="0"/>
              <a:t>leave blank</a:t>
            </a:r>
            <a:r>
              <a:rPr lang="en-US" sz="1200" dirty="0"/>
              <a:t>.</a:t>
            </a:r>
          </a:p>
        </p:txBody>
      </p:sp>
      <p:sp>
        <p:nvSpPr>
          <p:cNvPr id="13" name="TextBox 12"/>
          <p:cNvSpPr txBox="1"/>
          <p:nvPr/>
        </p:nvSpPr>
        <p:spPr>
          <a:xfrm>
            <a:off x="8716926" y="6477000"/>
            <a:ext cx="427074" cy="246221"/>
          </a:xfrm>
          <a:prstGeom prst="rect">
            <a:avLst/>
          </a:prstGeom>
          <a:noFill/>
        </p:spPr>
        <p:txBody>
          <a:bodyPr wrap="square" rtlCol="0">
            <a:spAutoFit/>
          </a:bodyPr>
          <a:lstStyle/>
          <a:p>
            <a:r>
              <a:rPr lang="en-US" sz="1000" dirty="0"/>
              <a:t>25</a:t>
            </a:r>
          </a:p>
        </p:txBody>
      </p:sp>
      <p:sp>
        <p:nvSpPr>
          <p:cNvPr id="9"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17539508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6" y="2286000"/>
            <a:ext cx="4900745"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6325" y="2428875"/>
            <a:ext cx="110490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p:cNvSpPr/>
          <p:nvPr/>
        </p:nvSpPr>
        <p:spPr>
          <a:xfrm rot="10800000">
            <a:off x="685801" y="4419600"/>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0800000">
            <a:off x="685801" y="4876800"/>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0800000">
            <a:off x="685801" y="5410200"/>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rot="10800000">
            <a:off x="685801" y="5867400"/>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0800000">
            <a:off x="685801" y="6324600"/>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685801" y="6696075"/>
            <a:ext cx="5334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367462" y="3533089"/>
            <a:ext cx="2286000" cy="1015663"/>
          </a:xfrm>
          <a:prstGeom prst="rect">
            <a:avLst/>
          </a:prstGeom>
          <a:noFill/>
        </p:spPr>
        <p:txBody>
          <a:bodyPr wrap="square" rtlCol="0">
            <a:spAutoFit/>
          </a:bodyPr>
          <a:lstStyle/>
          <a:p>
            <a:pPr algn="just"/>
            <a:r>
              <a:rPr lang="en-US" sz="1200" dirty="0"/>
              <a:t>Enter all of your employees information. If you have </a:t>
            </a:r>
            <a:r>
              <a:rPr lang="en-US" sz="1200" u="sng" dirty="0"/>
              <a:t>multiple employees</a:t>
            </a:r>
            <a:r>
              <a:rPr lang="en-US" sz="1200" dirty="0"/>
              <a:t>, you will need to select </a:t>
            </a:r>
            <a:r>
              <a:rPr lang="en-US" sz="1200" dirty="0">
                <a:solidFill>
                  <a:srgbClr val="FF0000"/>
                </a:solidFill>
              </a:rPr>
              <a:t>“Save &amp; Add More”</a:t>
            </a:r>
            <a:r>
              <a:rPr lang="en-US" sz="1200" dirty="0"/>
              <a:t>.  </a:t>
            </a:r>
          </a:p>
        </p:txBody>
      </p:sp>
      <p:sp>
        <p:nvSpPr>
          <p:cNvPr id="14" name="TextBox 13"/>
          <p:cNvSpPr txBox="1"/>
          <p:nvPr/>
        </p:nvSpPr>
        <p:spPr>
          <a:xfrm>
            <a:off x="6367462" y="4843462"/>
            <a:ext cx="2286000" cy="830997"/>
          </a:xfrm>
          <a:prstGeom prst="rect">
            <a:avLst/>
          </a:prstGeom>
          <a:noFill/>
        </p:spPr>
        <p:txBody>
          <a:bodyPr wrap="square" rtlCol="0">
            <a:spAutoFit/>
          </a:bodyPr>
          <a:lstStyle/>
          <a:p>
            <a:pPr algn="just"/>
            <a:r>
              <a:rPr lang="en-US" sz="1200" b="1" dirty="0"/>
              <a:t>If you are an owner operator and </a:t>
            </a:r>
            <a:r>
              <a:rPr lang="en-US" sz="1200" b="1" u="sng" dirty="0"/>
              <a:t>do not</a:t>
            </a:r>
            <a:r>
              <a:rPr lang="en-US" sz="1200" b="1" dirty="0"/>
              <a:t> have any employees, </a:t>
            </a:r>
            <a:r>
              <a:rPr lang="en-US" sz="1200" b="1" dirty="0">
                <a:solidFill>
                  <a:srgbClr val="FF0000"/>
                </a:solidFill>
              </a:rPr>
              <a:t>enter yourself </a:t>
            </a:r>
            <a:r>
              <a:rPr lang="en-US" sz="1200" b="1" dirty="0"/>
              <a:t>as the employee. </a:t>
            </a:r>
          </a:p>
        </p:txBody>
      </p:sp>
      <p:sp>
        <p:nvSpPr>
          <p:cNvPr id="18" name="TextBox 17"/>
          <p:cNvSpPr txBox="1"/>
          <p:nvPr/>
        </p:nvSpPr>
        <p:spPr>
          <a:xfrm>
            <a:off x="8610600" y="6477000"/>
            <a:ext cx="427074" cy="246221"/>
          </a:xfrm>
          <a:prstGeom prst="rect">
            <a:avLst/>
          </a:prstGeom>
          <a:noFill/>
        </p:spPr>
        <p:txBody>
          <a:bodyPr wrap="square" rtlCol="0">
            <a:spAutoFit/>
          </a:bodyPr>
          <a:lstStyle/>
          <a:p>
            <a:r>
              <a:rPr lang="en-US" sz="1000" dirty="0"/>
              <a:t>26</a:t>
            </a:r>
          </a:p>
        </p:txBody>
      </p:sp>
      <p:sp>
        <p:nvSpPr>
          <p:cNvPr id="15"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30048709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627" y="2286000"/>
            <a:ext cx="4808575" cy="437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11437" y="2276475"/>
            <a:ext cx="1676400" cy="161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2743198"/>
            <a:ext cx="2971800" cy="1569660"/>
          </a:xfrm>
          <a:prstGeom prst="rect">
            <a:avLst/>
          </a:prstGeom>
          <a:noFill/>
        </p:spPr>
        <p:txBody>
          <a:bodyPr wrap="square" rtlCol="0">
            <a:spAutoFit/>
          </a:bodyPr>
          <a:lstStyle/>
          <a:p>
            <a:pPr algn="ctr"/>
            <a:r>
              <a:rPr lang="en-US" sz="1200" b="1" dirty="0"/>
              <a:t>Retail Location Determination   </a:t>
            </a:r>
            <a:r>
              <a:rPr lang="en-US" sz="1200" b="1" dirty="0">
                <a:solidFill>
                  <a:srgbClr val="FF0000"/>
                </a:solidFill>
              </a:rPr>
              <a:t>***VERY IMPORTANT***</a:t>
            </a:r>
          </a:p>
          <a:p>
            <a:pPr algn="ctr"/>
            <a:endParaRPr lang="en-US" sz="1200" b="1" dirty="0">
              <a:solidFill>
                <a:srgbClr val="FF0000"/>
              </a:solidFill>
            </a:endParaRPr>
          </a:p>
          <a:p>
            <a:pPr algn="just"/>
            <a:r>
              <a:rPr lang="en-US" sz="1200" dirty="0"/>
              <a:t>Please read this section very carefully to determine if you are a </a:t>
            </a:r>
            <a:r>
              <a:rPr lang="en-US" sz="1200" u="sng" dirty="0">
                <a:solidFill>
                  <a:srgbClr val="FF0000"/>
                </a:solidFill>
              </a:rPr>
              <a:t>retail</a:t>
            </a:r>
            <a:r>
              <a:rPr lang="en-US" sz="1200" dirty="0">
                <a:solidFill>
                  <a:srgbClr val="FF0000"/>
                </a:solidFill>
              </a:rPr>
              <a:t> </a:t>
            </a:r>
            <a:r>
              <a:rPr lang="en-US" sz="1200" dirty="0"/>
              <a:t>or a </a:t>
            </a:r>
            <a:r>
              <a:rPr lang="en-US" sz="1200" u="sng" dirty="0">
                <a:solidFill>
                  <a:srgbClr val="FF0000"/>
                </a:solidFill>
              </a:rPr>
              <a:t>non-retail</a:t>
            </a:r>
            <a:r>
              <a:rPr lang="en-US" sz="1200" dirty="0"/>
              <a:t> location. You will have to choose the correct fee later in the application.  </a:t>
            </a:r>
          </a:p>
        </p:txBody>
      </p:sp>
      <p:sp>
        <p:nvSpPr>
          <p:cNvPr id="4" name="Left Arrow 3"/>
          <p:cNvSpPr/>
          <p:nvPr/>
        </p:nvSpPr>
        <p:spPr>
          <a:xfrm rot="10800000">
            <a:off x="3429001" y="2895599"/>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8600" y="4714873"/>
            <a:ext cx="2971800" cy="830997"/>
          </a:xfrm>
          <a:prstGeom prst="rect">
            <a:avLst/>
          </a:prstGeom>
          <a:noFill/>
        </p:spPr>
        <p:txBody>
          <a:bodyPr wrap="square" rtlCol="0">
            <a:spAutoFit/>
          </a:bodyPr>
          <a:lstStyle/>
          <a:p>
            <a:pPr algn="just"/>
            <a:r>
              <a:rPr lang="en-US" sz="1200" dirty="0"/>
              <a:t>You will need to answer all the remaining questions. Depending on your answers; </a:t>
            </a:r>
            <a:r>
              <a:rPr lang="en-US" sz="1200" u="sng" dirty="0"/>
              <a:t>additional questions  may populate.</a:t>
            </a:r>
          </a:p>
        </p:txBody>
      </p:sp>
      <p:sp>
        <p:nvSpPr>
          <p:cNvPr id="12" name="Left Arrow 11"/>
          <p:cNvSpPr/>
          <p:nvPr/>
        </p:nvSpPr>
        <p:spPr>
          <a:xfrm rot="10800000">
            <a:off x="3429001" y="4538659"/>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0800000">
            <a:off x="3429001" y="5257800"/>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rot="10800000">
            <a:off x="3429000" y="5791200"/>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p:cNvSpPr/>
          <p:nvPr/>
        </p:nvSpPr>
        <p:spPr>
          <a:xfrm rot="10800000">
            <a:off x="3429000" y="6248400"/>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610600" y="6477000"/>
            <a:ext cx="427074" cy="246221"/>
          </a:xfrm>
          <a:prstGeom prst="rect">
            <a:avLst/>
          </a:prstGeom>
          <a:noFill/>
        </p:spPr>
        <p:txBody>
          <a:bodyPr wrap="square" rtlCol="0">
            <a:spAutoFit/>
          </a:bodyPr>
          <a:lstStyle/>
          <a:p>
            <a:r>
              <a:rPr lang="en-US" sz="1000" dirty="0"/>
              <a:t>27</a:t>
            </a:r>
          </a:p>
        </p:txBody>
      </p:sp>
      <p:sp>
        <p:nvSpPr>
          <p:cNvPr id="16"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197798688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8A0A3-F971-4C1A-9D15-638D576C8900}"/>
              </a:ext>
            </a:extLst>
          </p:cNvPr>
          <p:cNvPicPr>
            <a:picLocks noChangeAspect="1"/>
          </p:cNvPicPr>
          <p:nvPr/>
        </p:nvPicPr>
        <p:blipFill>
          <a:blip r:embed="rId2"/>
          <a:stretch>
            <a:fillRect/>
          </a:stretch>
        </p:blipFill>
        <p:spPr>
          <a:xfrm>
            <a:off x="2347298" y="2493112"/>
            <a:ext cx="5886450" cy="3983888"/>
          </a:xfrm>
          <a:prstGeom prst="rect">
            <a:avLst/>
          </a:prstGeom>
        </p:spPr>
      </p:pic>
      <p:sp>
        <p:nvSpPr>
          <p:cNvPr id="5" name="Left Arrow 4"/>
          <p:cNvSpPr/>
          <p:nvPr/>
        </p:nvSpPr>
        <p:spPr>
          <a:xfrm rot="10800000">
            <a:off x="2027595" y="4969665"/>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0800000">
            <a:off x="2027595" y="5181600"/>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62200" y="2514600"/>
            <a:ext cx="657225" cy="161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29950" y="4174102"/>
            <a:ext cx="564725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8153400" y="6255546"/>
            <a:ext cx="419100" cy="1762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4110" y="2734124"/>
            <a:ext cx="1956776" cy="2246769"/>
          </a:xfrm>
          <a:prstGeom prst="rect">
            <a:avLst/>
          </a:prstGeom>
          <a:noFill/>
        </p:spPr>
        <p:txBody>
          <a:bodyPr wrap="square" rtlCol="0">
            <a:spAutoFit/>
          </a:bodyPr>
          <a:lstStyle/>
          <a:p>
            <a:pPr algn="ctr"/>
            <a:r>
              <a:rPr lang="en-US" sz="2000" b="1" dirty="0">
                <a:solidFill>
                  <a:srgbClr val="FF0000"/>
                </a:solidFill>
              </a:rPr>
              <a:t>Select the correct fee based upon the determination on the previous slide.</a:t>
            </a:r>
          </a:p>
        </p:txBody>
      </p:sp>
      <p:sp>
        <p:nvSpPr>
          <p:cNvPr id="11" name="TextBox 10"/>
          <p:cNvSpPr txBox="1"/>
          <p:nvPr/>
        </p:nvSpPr>
        <p:spPr>
          <a:xfrm>
            <a:off x="8275674" y="5793881"/>
            <a:ext cx="762000" cy="461665"/>
          </a:xfrm>
          <a:prstGeom prst="rect">
            <a:avLst/>
          </a:prstGeom>
          <a:noFill/>
        </p:spPr>
        <p:txBody>
          <a:bodyPr wrap="square" rtlCol="0">
            <a:spAutoFit/>
          </a:bodyPr>
          <a:lstStyle/>
          <a:p>
            <a:pPr algn="just"/>
            <a:r>
              <a:rPr lang="en-US" sz="1200" dirty="0">
                <a:solidFill>
                  <a:srgbClr val="FF0000"/>
                </a:solidFill>
              </a:rPr>
              <a:t>Select “Next”</a:t>
            </a:r>
          </a:p>
        </p:txBody>
      </p:sp>
      <p:sp>
        <p:nvSpPr>
          <p:cNvPr id="16" name="TextBox 15"/>
          <p:cNvSpPr txBox="1"/>
          <p:nvPr/>
        </p:nvSpPr>
        <p:spPr>
          <a:xfrm>
            <a:off x="8610600" y="6477000"/>
            <a:ext cx="427074" cy="246221"/>
          </a:xfrm>
          <a:prstGeom prst="rect">
            <a:avLst/>
          </a:prstGeom>
          <a:noFill/>
        </p:spPr>
        <p:txBody>
          <a:bodyPr wrap="square" rtlCol="0">
            <a:spAutoFit/>
          </a:bodyPr>
          <a:lstStyle/>
          <a:p>
            <a:r>
              <a:rPr lang="en-US" sz="1000" dirty="0"/>
              <a:t>28</a:t>
            </a:r>
          </a:p>
        </p:txBody>
      </p:sp>
      <p:sp>
        <p:nvSpPr>
          <p:cNvPr id="13"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75703357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rot="10800000">
            <a:off x="2414587" y="3962400"/>
            <a:ext cx="457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0800000">
            <a:off x="2414587" y="4648200"/>
            <a:ext cx="457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0800000">
            <a:off x="2414587" y="5410200"/>
            <a:ext cx="457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0800000">
            <a:off x="2414586" y="6096000"/>
            <a:ext cx="457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2400" y="2710599"/>
            <a:ext cx="2166936" cy="3277820"/>
          </a:xfrm>
          <a:prstGeom prst="rect">
            <a:avLst/>
          </a:prstGeom>
          <a:noFill/>
        </p:spPr>
        <p:txBody>
          <a:bodyPr wrap="square" rtlCol="0">
            <a:spAutoFit/>
          </a:bodyPr>
          <a:lstStyle/>
          <a:p>
            <a:pPr algn="just"/>
            <a:r>
              <a:rPr lang="en-US" sz="1200" dirty="0">
                <a:solidFill>
                  <a:srgbClr val="FF0000"/>
                </a:solidFill>
              </a:rPr>
              <a:t>The Document Upload section is where you upload all of your required documents listed on slide #3. </a:t>
            </a:r>
          </a:p>
          <a:p>
            <a:pPr algn="just"/>
            <a:endParaRPr lang="en-US" sz="1200" dirty="0">
              <a:solidFill>
                <a:srgbClr val="FF0000"/>
              </a:solidFill>
            </a:endParaRPr>
          </a:p>
          <a:p>
            <a:pPr algn="just"/>
            <a:r>
              <a:rPr lang="en-US" sz="1200" dirty="0">
                <a:solidFill>
                  <a:srgbClr val="FF0000"/>
                </a:solidFill>
              </a:rPr>
              <a:t>After you upload each document, select </a:t>
            </a:r>
            <a:r>
              <a:rPr lang="en-US" sz="1200" b="1" dirty="0">
                <a:solidFill>
                  <a:srgbClr val="FF0000"/>
                </a:solidFill>
              </a:rPr>
              <a:t>“Save.” </a:t>
            </a:r>
            <a:r>
              <a:rPr lang="en-US" sz="1200" dirty="0">
                <a:solidFill>
                  <a:srgbClr val="FF0000"/>
                </a:solidFill>
              </a:rPr>
              <a:t>The upload button will change into the save button. </a:t>
            </a:r>
          </a:p>
          <a:p>
            <a:pPr algn="just"/>
            <a:endParaRPr lang="en-US" sz="1200" dirty="0"/>
          </a:p>
          <a:p>
            <a:r>
              <a:rPr lang="en-US" sz="1050" dirty="0"/>
              <a:t>(i.e. FFL Disclosure Document, Safe Storage Plan (retail only), affidavit for the owner(s), agent(s) and employee(s), background check for out-of-state employees…etc.).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6" y="2338054"/>
            <a:ext cx="5274736" cy="4294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971800" y="2401518"/>
            <a:ext cx="990600" cy="161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610600" y="6477000"/>
            <a:ext cx="427074" cy="246221"/>
          </a:xfrm>
          <a:prstGeom prst="rect">
            <a:avLst/>
          </a:prstGeom>
          <a:noFill/>
        </p:spPr>
        <p:txBody>
          <a:bodyPr wrap="square" rtlCol="0">
            <a:spAutoFit/>
          </a:bodyPr>
          <a:lstStyle/>
          <a:p>
            <a:r>
              <a:rPr lang="en-US" sz="1000" dirty="0"/>
              <a:t>29</a:t>
            </a:r>
          </a:p>
        </p:txBody>
      </p:sp>
      <p:sp>
        <p:nvSpPr>
          <p:cNvPr id="12"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cxnSp>
        <p:nvCxnSpPr>
          <p:cNvPr id="3" name="Straight Connector 2"/>
          <p:cNvCxnSpPr/>
          <p:nvPr/>
        </p:nvCxnSpPr>
        <p:spPr>
          <a:xfrm>
            <a:off x="7010400" y="3048000"/>
            <a:ext cx="8382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3124200"/>
            <a:ext cx="12192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31242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3124200"/>
            <a:ext cx="9144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0" y="3276600"/>
            <a:ext cx="27432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16045" y="3771899"/>
            <a:ext cx="1208292" cy="71320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16045" y="4520199"/>
            <a:ext cx="1208292" cy="713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16045" y="5282199"/>
            <a:ext cx="1208292" cy="71320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324600" y="3352800"/>
            <a:ext cx="16002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2322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533400"/>
            <a:ext cx="6181725" cy="1447800"/>
          </a:xfrm>
        </p:spPr>
        <p:txBody>
          <a:bodyPr/>
          <a:lstStyle/>
          <a:p>
            <a:pPr marL="0" marR="0" algn="ctr">
              <a:lnSpc>
                <a:spcPct val="107000"/>
              </a:lnSpc>
              <a:spcBef>
                <a:spcPts val="200"/>
              </a:spcBef>
              <a:spcAft>
                <a:spcPts val="0"/>
              </a:spcAft>
            </a:pPr>
            <a:r>
              <a:rPr lang="en-US" sz="1600" dirty="0">
                <a:solidFill>
                  <a:schemeClr val="bg1"/>
                </a:solidFill>
              </a:rPr>
              <a:t>FIREARM DEALER LICENSE CERTIFICATION</a:t>
            </a:r>
            <a:br>
              <a:rPr lang="en-US" sz="1600" dirty="0">
                <a:solidFill>
                  <a:schemeClr val="bg1"/>
                </a:solidFill>
              </a:rPr>
            </a:br>
            <a:r>
              <a:rPr lang="en-US" dirty="0">
                <a:solidFill>
                  <a:schemeClr val="bg1"/>
                </a:solidFill>
              </a:rPr>
              <a:t>PRE-APPLICATION CHECKLIST</a:t>
            </a:r>
            <a:endParaRPr lang="en-US" sz="1200" b="1" dirty="0">
              <a:solidFill>
                <a:schemeClr val="bg1"/>
              </a:solidFill>
              <a:latin typeface="Calibri"/>
              <a:ea typeface="Times New Roman"/>
              <a:cs typeface="Times New Roman"/>
            </a:endParaRPr>
          </a:p>
        </p:txBody>
      </p:sp>
      <p:sp>
        <p:nvSpPr>
          <p:cNvPr id="7" name="Rectangle 6"/>
          <p:cNvSpPr/>
          <p:nvPr/>
        </p:nvSpPr>
        <p:spPr>
          <a:xfrm>
            <a:off x="38100" y="2099333"/>
            <a:ext cx="8877300" cy="273473"/>
          </a:xfrm>
          <a:prstGeom prst="rect">
            <a:avLst/>
          </a:prstGeom>
        </p:spPr>
        <p:txBody>
          <a:bodyPr wrap="square">
            <a:spAutoFit/>
          </a:bodyPr>
          <a:lstStyle/>
          <a:p>
            <a:pPr algn="just">
              <a:lnSpc>
                <a:spcPct val="107000"/>
              </a:lnSpc>
            </a:pPr>
            <a:r>
              <a:rPr lang="en-US" sz="1100" b="1" dirty="0">
                <a:solidFill>
                  <a:srgbClr val="FF0000"/>
                </a:solidFill>
              </a:rPr>
              <a:t>Please have the following items completed </a:t>
            </a:r>
            <a:r>
              <a:rPr lang="en-US" sz="1100" b="1" u="sng" dirty="0">
                <a:solidFill>
                  <a:srgbClr val="FF0000"/>
                </a:solidFill>
              </a:rPr>
              <a:t>prior</a:t>
            </a:r>
            <a:r>
              <a:rPr lang="en-US" sz="1100" b="1" dirty="0">
                <a:solidFill>
                  <a:srgbClr val="FF0000"/>
                </a:solidFill>
              </a:rPr>
              <a:t> to attempting your application to make the process as easy as possible:</a:t>
            </a:r>
          </a:p>
        </p:txBody>
      </p:sp>
      <p:sp>
        <p:nvSpPr>
          <p:cNvPr id="8" name="Rectangle 7"/>
          <p:cNvSpPr/>
          <p:nvPr/>
        </p:nvSpPr>
        <p:spPr>
          <a:xfrm>
            <a:off x="0" y="2286774"/>
            <a:ext cx="9067800" cy="4647426"/>
          </a:xfrm>
          <a:prstGeom prst="rect">
            <a:avLst/>
          </a:prstGeom>
        </p:spPr>
        <p:txBody>
          <a:bodyPr wrap="square">
            <a:spAutoFit/>
          </a:bodyPr>
          <a:lstStyle/>
          <a:p>
            <a:pPr marL="171450" lvl="0" indent="-171450" algn="just">
              <a:buFont typeface="Wingdings" pitchFamily="2" charset="2"/>
              <a:buChar char="q"/>
            </a:pPr>
            <a:r>
              <a:rPr lang="en-US" sz="800" dirty="0"/>
              <a:t>Complete the Firearm Dealer License Certification Training titled “Illinois Firearm Transfers Training for Certified Licensees” located at http://www.isp.state.il.us/firearms/fdlc/training.cfm. This includes all owners, agents and employees engaged in the transferring of firearms. In the application, “date of review” will be captured for the completion of training.</a:t>
            </a:r>
          </a:p>
          <a:p>
            <a:pPr algn="just"/>
            <a:r>
              <a:rPr lang="en-US" sz="800" dirty="0"/>
              <a:t> </a:t>
            </a:r>
          </a:p>
          <a:p>
            <a:pPr marL="171450" lvl="0" indent="-171450" algn="just">
              <a:buFont typeface="Wingdings" pitchFamily="2" charset="2"/>
              <a:buChar char="q"/>
            </a:pPr>
            <a:r>
              <a:rPr lang="en-US" sz="800" dirty="0"/>
              <a:t>Determine whether your Federal Firearms License (FFL) is a retail or non-retail location.  The Act defines a retail location as, “…a store open to the public from which a certified licensee engages in the business of selling, transferring, or facilitating a sale or transfer of a firearm…”</a:t>
            </a:r>
          </a:p>
          <a:p>
            <a:pPr algn="just"/>
            <a:r>
              <a:rPr lang="en-US" sz="800" dirty="0"/>
              <a:t>               To help make this determination, here are three scenarios and how they would be defined:</a:t>
            </a:r>
          </a:p>
          <a:p>
            <a:pPr marL="628650" lvl="1" indent="-171450" algn="just">
              <a:buFont typeface="Arial" pitchFamily="34" charset="0"/>
              <a:buChar char="•"/>
            </a:pPr>
            <a:r>
              <a:rPr lang="en-US" sz="800" dirty="0"/>
              <a:t>A big box store open to the public during hours of operation with a displayed inventory where the public can purchase and receive transfers of firearms.  This is a 	RETAIL location.</a:t>
            </a:r>
          </a:p>
          <a:p>
            <a:pPr marL="628650" lvl="1" indent="-171450" algn="just">
              <a:buFont typeface="Arial" pitchFamily="34" charset="0"/>
              <a:buChar char="•"/>
            </a:pPr>
            <a:r>
              <a:rPr lang="en-US" sz="800" dirty="0"/>
              <a:t>A residential dealer who has a designated area within his or her home, such as a garage or separate area, wherein during hours of operation, the public is able to 	come into this area to make purchases and receive transfers.  This is a RETAIL location.</a:t>
            </a:r>
          </a:p>
          <a:p>
            <a:pPr marL="628650" lvl="1" indent="-171450" algn="just">
              <a:buFont typeface="Arial" pitchFamily="34" charset="0"/>
              <a:buChar char="•"/>
            </a:pPr>
            <a:r>
              <a:rPr lang="en-US" sz="800" dirty="0"/>
              <a:t>A residential dealer who is not open to the general public, who conducts firearm transfers with individuals known to the dealer or who sets appointments for firearms transfers.  This is a NON-RETAIL location.</a:t>
            </a:r>
          </a:p>
          <a:p>
            <a:pPr algn="just"/>
            <a:r>
              <a:rPr lang="en-US" sz="800" dirty="0"/>
              <a:t> </a:t>
            </a:r>
          </a:p>
          <a:p>
            <a:pPr marL="171450" lvl="0" indent="-171450" algn="just">
              <a:buFont typeface="Wingdings" pitchFamily="2" charset="2"/>
              <a:buChar char="q"/>
            </a:pPr>
            <a:r>
              <a:rPr lang="en-US" sz="800" dirty="0"/>
              <a:t>Have your Federal/Employer Tax ID &amp; State Tax ID readily available, if applicable. This information will be collected on the electronic application; however, you are not required to provide it.</a:t>
            </a:r>
          </a:p>
          <a:p>
            <a:pPr algn="just"/>
            <a:r>
              <a:rPr lang="en-US" sz="800" dirty="0"/>
              <a:t> </a:t>
            </a:r>
          </a:p>
          <a:p>
            <a:pPr marL="171450" lvl="0" indent="-171450" algn="just">
              <a:buFont typeface="Wingdings" pitchFamily="2" charset="2"/>
              <a:buChar char="q"/>
            </a:pPr>
            <a:r>
              <a:rPr lang="en-US" sz="800" dirty="0"/>
              <a:t>Create a copy of your FFL(s) in a digital format. </a:t>
            </a:r>
          </a:p>
          <a:p>
            <a:pPr algn="just"/>
            <a:r>
              <a:rPr lang="en-US" sz="800" dirty="0"/>
              <a:t> </a:t>
            </a:r>
          </a:p>
          <a:p>
            <a:pPr marL="171450" lvl="0" indent="-171450" algn="just">
              <a:buFont typeface="Wingdings" pitchFamily="2" charset="2"/>
              <a:buChar char="q"/>
            </a:pPr>
            <a:r>
              <a:rPr lang="en-US" sz="800" dirty="0"/>
              <a:t>Have a signed and notarized affidavit in a digital format to cover all owners, agents, and employees who sell or transfer firearms, including proof of a background check for out-of-state owners, agents, and employees. Affidavits are located at http://www.isp.state.il.us/firearms/fdlc/forms.cfm.</a:t>
            </a:r>
          </a:p>
          <a:p>
            <a:pPr algn="just"/>
            <a:r>
              <a:rPr lang="en-US" sz="800" dirty="0"/>
              <a:t> </a:t>
            </a:r>
          </a:p>
          <a:p>
            <a:pPr marL="171450" lvl="0" indent="-171450" algn="just">
              <a:buFont typeface="Wingdings" pitchFamily="2" charset="2"/>
              <a:buChar char="q"/>
            </a:pPr>
            <a:r>
              <a:rPr lang="en-US" sz="800" dirty="0"/>
              <a:t>Complete a signed and notarized affidavit in an uploadable format certifying the status of the FFL. Affidavits are located at http://www.isp.state.il.us/firearms/fdlc/forms.cfm.</a:t>
            </a:r>
          </a:p>
          <a:p>
            <a:pPr algn="just"/>
            <a:r>
              <a:rPr lang="en-US" sz="800" dirty="0"/>
              <a:t> </a:t>
            </a:r>
          </a:p>
          <a:p>
            <a:pPr marL="171450" lvl="0" indent="-171450" algn="just">
              <a:buFont typeface="Wingdings" pitchFamily="2" charset="2"/>
              <a:buChar char="q"/>
            </a:pPr>
            <a:r>
              <a:rPr lang="en-US" sz="800" dirty="0"/>
              <a:t>Have all FOID card information (FOID# &amp; Expiration Date) for owners, agents, employees (if applicable) readily available.  </a:t>
            </a:r>
          </a:p>
          <a:p>
            <a:pPr algn="just"/>
            <a:r>
              <a:rPr lang="en-US" sz="800" dirty="0"/>
              <a:t> </a:t>
            </a:r>
          </a:p>
          <a:p>
            <a:pPr marL="171450" lvl="0" indent="-171450" algn="just">
              <a:buFont typeface="Wingdings" pitchFamily="2" charset="2"/>
              <a:buChar char="q"/>
            </a:pPr>
            <a:r>
              <a:rPr lang="en-US" sz="800" dirty="0"/>
              <a:t>This will be required on the affidavit and within the application.</a:t>
            </a:r>
          </a:p>
          <a:p>
            <a:pPr algn="just"/>
            <a:r>
              <a:rPr lang="en-US" sz="800" dirty="0"/>
              <a:t> </a:t>
            </a:r>
          </a:p>
          <a:p>
            <a:pPr marL="171450" lvl="0" indent="-171450" algn="just">
              <a:buFont typeface="Wingdings" pitchFamily="2" charset="2"/>
              <a:buChar char="q"/>
            </a:pPr>
            <a:r>
              <a:rPr lang="en-US" sz="800" dirty="0"/>
              <a:t>Ensure the device that you are using has all the aforementioned documents available and in a location where you can easily access them.</a:t>
            </a:r>
          </a:p>
          <a:p>
            <a:pPr algn="just"/>
            <a:r>
              <a:rPr lang="en-US" sz="800" dirty="0"/>
              <a:t> </a:t>
            </a:r>
          </a:p>
          <a:p>
            <a:pPr marL="171450" lvl="0" indent="-171450" algn="just">
              <a:buFont typeface="Wingdings" pitchFamily="2" charset="2"/>
              <a:buChar char="q"/>
            </a:pPr>
            <a:r>
              <a:rPr lang="en-US" sz="800" dirty="0"/>
              <a:t>Using the template and instructions, complete a Safe Storage Plan if you operate a retail location.</a:t>
            </a:r>
          </a:p>
          <a:p>
            <a:pPr algn="just"/>
            <a:r>
              <a:rPr lang="en-US" sz="800" dirty="0"/>
              <a:t> </a:t>
            </a:r>
          </a:p>
          <a:p>
            <a:pPr marL="171450" lvl="0" indent="-171450" algn="just">
              <a:buFont typeface="Wingdings" pitchFamily="2" charset="2"/>
              <a:buChar char="q"/>
            </a:pPr>
            <a:r>
              <a:rPr lang="en-US" sz="800" dirty="0"/>
              <a:t>Register by creating a Business User Account.  http://www.isp.state.il.us/firearms/fdlc/fdlcApplication.cfm</a:t>
            </a:r>
          </a:p>
          <a:p>
            <a:pPr algn="just"/>
            <a:r>
              <a:rPr lang="en-US" sz="800" dirty="0"/>
              <a:t> </a:t>
            </a:r>
          </a:p>
          <a:p>
            <a:pPr marL="171450" lvl="0" indent="-171450" algn="just">
              <a:buFont typeface="Wingdings" pitchFamily="2" charset="2"/>
              <a:buChar char="q"/>
            </a:pPr>
            <a:r>
              <a:rPr lang="en-US" sz="800" dirty="0"/>
              <a:t>Application payment will be collected via ACH (or e-check) - $300 for a non-retail location, $1,200 for a retail location.  At payment, you will be asked for your bank’s routing and account numbers.  These numbers can be found at the bottom of your bank check. On the bottom far left is your bank’s 9-digit routing number, followed by your account number, then the check number. You will need this information to process your payment.</a:t>
            </a:r>
          </a:p>
        </p:txBody>
      </p:sp>
      <p:sp>
        <p:nvSpPr>
          <p:cNvPr id="14" name="TextBox 13"/>
          <p:cNvSpPr txBox="1"/>
          <p:nvPr/>
        </p:nvSpPr>
        <p:spPr>
          <a:xfrm>
            <a:off x="8763000" y="6629400"/>
            <a:ext cx="381000" cy="246221"/>
          </a:xfrm>
          <a:prstGeom prst="rect">
            <a:avLst/>
          </a:prstGeom>
          <a:noFill/>
        </p:spPr>
        <p:txBody>
          <a:bodyPr wrap="square" rtlCol="0">
            <a:spAutoFit/>
          </a:bodyPr>
          <a:lstStyle/>
          <a:p>
            <a:r>
              <a:rPr lang="en-US" sz="1000" dirty="0"/>
              <a:t>3</a:t>
            </a:r>
          </a:p>
        </p:txBody>
      </p:sp>
    </p:spTree>
    <p:extLst>
      <p:ext uri="{BB962C8B-B14F-4D97-AF65-F5344CB8AC3E}">
        <p14:creationId xmlns:p14="http://schemas.microsoft.com/office/powerpoint/2010/main" val="113413019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73" t="35303" r="10743" b="2336"/>
          <a:stretch/>
        </p:blipFill>
        <p:spPr bwMode="auto">
          <a:xfrm>
            <a:off x="304800" y="2514600"/>
            <a:ext cx="6547787" cy="3638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59080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881162" y="3364379"/>
            <a:ext cx="2110438" cy="3231654"/>
          </a:xfrm>
          <a:prstGeom prst="rect">
            <a:avLst/>
          </a:prstGeom>
          <a:noFill/>
        </p:spPr>
        <p:txBody>
          <a:bodyPr wrap="square" rtlCol="0">
            <a:spAutoFit/>
          </a:bodyPr>
          <a:lstStyle/>
          <a:p>
            <a:r>
              <a:rPr lang="en-US" sz="1200" dirty="0"/>
              <a:t>In the Information Summary section, please </a:t>
            </a:r>
            <a:r>
              <a:rPr lang="en-US" sz="1200" dirty="0">
                <a:solidFill>
                  <a:srgbClr val="FF0000"/>
                </a:solidFill>
              </a:rPr>
              <a:t>review</a:t>
            </a:r>
            <a:r>
              <a:rPr lang="en-US" sz="1200" dirty="0"/>
              <a:t> your submitted information. </a:t>
            </a:r>
          </a:p>
          <a:p>
            <a:pPr algn="just"/>
            <a:endParaRPr lang="en-US" sz="1200" dirty="0"/>
          </a:p>
          <a:p>
            <a:r>
              <a:rPr lang="en-US" sz="1200" dirty="0"/>
              <a:t>If you notice any corrections that need to be made, select the corresponding </a:t>
            </a:r>
            <a:r>
              <a:rPr lang="en-US" sz="1200" dirty="0">
                <a:solidFill>
                  <a:srgbClr val="FF0000"/>
                </a:solidFill>
              </a:rPr>
              <a:t>“Edit” </a:t>
            </a:r>
            <a:r>
              <a:rPr lang="en-US" sz="1200" dirty="0"/>
              <a:t>button below the section containing the incorrect information in order to change it.</a:t>
            </a:r>
          </a:p>
          <a:p>
            <a:endParaRPr lang="en-US" sz="1200" dirty="0"/>
          </a:p>
          <a:p>
            <a:r>
              <a:rPr lang="en-US" sz="1200" dirty="0"/>
              <a:t>Once you are finished select the </a:t>
            </a:r>
            <a:r>
              <a:rPr lang="en-US" sz="1200" dirty="0">
                <a:solidFill>
                  <a:srgbClr val="FF0000"/>
                </a:solidFill>
              </a:rPr>
              <a:t>“Confirm” </a:t>
            </a:r>
            <a:r>
              <a:rPr lang="en-US" sz="1200" dirty="0"/>
              <a:t>button at the bottom.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151"/>
          <a:stretch/>
        </p:blipFill>
        <p:spPr bwMode="auto">
          <a:xfrm>
            <a:off x="304801" y="6238874"/>
            <a:ext cx="6547786" cy="542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6743700" y="6510336"/>
            <a:ext cx="533400" cy="1952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610600" y="6477000"/>
            <a:ext cx="427074" cy="246221"/>
          </a:xfrm>
          <a:prstGeom prst="rect">
            <a:avLst/>
          </a:prstGeom>
          <a:noFill/>
        </p:spPr>
        <p:txBody>
          <a:bodyPr wrap="square" rtlCol="0">
            <a:spAutoFit/>
          </a:bodyPr>
          <a:lstStyle/>
          <a:p>
            <a:r>
              <a:rPr lang="en-US" sz="1000" dirty="0"/>
              <a:t>30</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427806937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2362200"/>
            <a:ext cx="7877175" cy="3390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5943600"/>
            <a:ext cx="7315200" cy="646331"/>
          </a:xfrm>
          <a:prstGeom prst="rect">
            <a:avLst/>
          </a:prstGeom>
          <a:noFill/>
        </p:spPr>
        <p:txBody>
          <a:bodyPr wrap="square" rtlCol="0">
            <a:spAutoFit/>
          </a:bodyPr>
          <a:lstStyle/>
          <a:p>
            <a:pPr algn="ctr"/>
            <a:r>
              <a:rPr lang="en-US" dirty="0">
                <a:solidFill>
                  <a:srgbClr val="FF0000"/>
                </a:solidFill>
              </a:rPr>
              <a:t>After reading the information above, check the box and type in your full name (First, M.I., Last). Then select “Pay by E-check”.</a:t>
            </a:r>
          </a:p>
        </p:txBody>
      </p:sp>
      <p:sp>
        <p:nvSpPr>
          <p:cNvPr id="6" name="Left Arrow 5"/>
          <p:cNvSpPr/>
          <p:nvPr/>
        </p:nvSpPr>
        <p:spPr>
          <a:xfrm>
            <a:off x="8453438" y="5410200"/>
            <a:ext cx="585788"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0800000">
            <a:off x="347663" y="4914900"/>
            <a:ext cx="585788"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rot="10800000">
            <a:off x="347662" y="3048000"/>
            <a:ext cx="585788"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14400" y="25908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610600" y="6477000"/>
            <a:ext cx="427074" cy="246221"/>
          </a:xfrm>
          <a:prstGeom prst="rect">
            <a:avLst/>
          </a:prstGeom>
          <a:noFill/>
        </p:spPr>
        <p:txBody>
          <a:bodyPr wrap="square" rtlCol="0">
            <a:spAutoFit/>
          </a:bodyPr>
          <a:lstStyle/>
          <a:p>
            <a:r>
              <a:rPr lang="en-US" sz="1000" dirty="0"/>
              <a:t>31</a:t>
            </a:r>
          </a:p>
        </p:txBody>
      </p:sp>
      <p:sp>
        <p:nvSpPr>
          <p:cNvPr id="12"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149752437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23786-324F-40E0-AFF3-B6A025597E61}"/>
              </a:ext>
            </a:extLst>
          </p:cNvPr>
          <p:cNvPicPr>
            <a:picLocks noChangeAspect="1"/>
          </p:cNvPicPr>
          <p:nvPr/>
        </p:nvPicPr>
        <p:blipFill>
          <a:blip r:embed="rId2"/>
          <a:stretch>
            <a:fillRect/>
          </a:stretch>
        </p:blipFill>
        <p:spPr>
          <a:xfrm>
            <a:off x="547756" y="2309813"/>
            <a:ext cx="5098293" cy="4067174"/>
          </a:xfrm>
          <a:prstGeom prst="rect">
            <a:avLst/>
          </a:prstGeom>
        </p:spPr>
      </p:pic>
      <p:sp>
        <p:nvSpPr>
          <p:cNvPr id="6" name="Left Arrow 5"/>
          <p:cNvSpPr/>
          <p:nvPr/>
        </p:nvSpPr>
        <p:spPr>
          <a:xfrm>
            <a:off x="5531817" y="3200400"/>
            <a:ext cx="585788"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0800000">
            <a:off x="76200" y="3590925"/>
            <a:ext cx="585788" cy="1143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0800000">
            <a:off x="76200" y="3743325"/>
            <a:ext cx="585788" cy="1143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72211" y="3526839"/>
            <a:ext cx="2262063" cy="2862322"/>
          </a:xfrm>
          <a:prstGeom prst="rect">
            <a:avLst/>
          </a:prstGeom>
          <a:noFill/>
        </p:spPr>
        <p:txBody>
          <a:bodyPr wrap="square" rtlCol="0">
            <a:spAutoFit/>
          </a:bodyPr>
          <a:lstStyle/>
          <a:p>
            <a:r>
              <a:rPr lang="en-US" sz="1200" dirty="0"/>
              <a:t>Fill out the payment information as instructed. There are 3 sections which expand: </a:t>
            </a:r>
          </a:p>
          <a:p>
            <a:pPr algn="just"/>
            <a:endParaRPr lang="en-US" sz="800" dirty="0"/>
          </a:p>
          <a:p>
            <a:r>
              <a:rPr lang="en-US" sz="1200" dirty="0">
                <a:solidFill>
                  <a:srgbClr val="FF0000"/>
                </a:solidFill>
              </a:rPr>
              <a:t>Payment Type; </a:t>
            </a:r>
          </a:p>
          <a:p>
            <a:r>
              <a:rPr lang="en-US" sz="1200" dirty="0">
                <a:solidFill>
                  <a:srgbClr val="FF0000"/>
                </a:solidFill>
              </a:rPr>
              <a:t>Customer Information; and Payment Info. </a:t>
            </a:r>
          </a:p>
          <a:p>
            <a:endParaRPr lang="en-US" sz="1200" dirty="0">
              <a:solidFill>
                <a:srgbClr val="FF0000"/>
              </a:solidFill>
            </a:endParaRPr>
          </a:p>
          <a:p>
            <a:r>
              <a:rPr lang="en-US" sz="1200" dirty="0"/>
              <a:t>In the Payment Info section, you will need to provide your 9-digit routing number and bank account number.</a:t>
            </a:r>
          </a:p>
          <a:p>
            <a:endParaRPr lang="en-US" sz="1200" dirty="0">
              <a:solidFill>
                <a:srgbClr val="FF0000"/>
              </a:solidFill>
            </a:endParaRPr>
          </a:p>
          <a:p>
            <a:endParaRPr lang="en-US" sz="1200" dirty="0">
              <a:solidFill>
                <a:srgbClr val="FF0000"/>
              </a:solidFill>
            </a:endParaRPr>
          </a:p>
        </p:txBody>
      </p:sp>
      <p:sp>
        <p:nvSpPr>
          <p:cNvPr id="10" name="Rectangle 9"/>
          <p:cNvSpPr/>
          <p:nvPr/>
        </p:nvSpPr>
        <p:spPr>
          <a:xfrm>
            <a:off x="659530" y="4531518"/>
            <a:ext cx="63341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2665" y="5769845"/>
            <a:ext cx="86201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61988" y="6081712"/>
            <a:ext cx="862012" cy="20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33400" y="4127956"/>
            <a:ext cx="5791200" cy="215444"/>
          </a:xfrm>
          <a:prstGeom prst="rect">
            <a:avLst/>
          </a:prstGeom>
          <a:noFill/>
        </p:spPr>
        <p:txBody>
          <a:bodyPr wrap="square" rtlCol="0">
            <a:spAutoFit/>
          </a:bodyPr>
          <a:lstStyle/>
          <a:p>
            <a:pPr algn="just"/>
            <a:r>
              <a:rPr lang="en-US" sz="800" b="1" dirty="0">
                <a:solidFill>
                  <a:srgbClr val="FF0000"/>
                </a:solidFill>
              </a:rPr>
              <a:t>ACH (e-Check) Convenience Fee.  JetPay (Vendor) is used by the Illinois State Treasurer. </a:t>
            </a:r>
          </a:p>
        </p:txBody>
      </p:sp>
      <p:cxnSp>
        <p:nvCxnSpPr>
          <p:cNvPr id="3" name="Straight Arrow Connector 2"/>
          <p:cNvCxnSpPr/>
          <p:nvPr/>
        </p:nvCxnSpPr>
        <p:spPr>
          <a:xfrm flipV="1">
            <a:off x="711994" y="3812215"/>
            <a:ext cx="533400" cy="3524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54022" y="3221623"/>
            <a:ext cx="2380253" cy="338554"/>
          </a:xfrm>
          <a:prstGeom prst="rect">
            <a:avLst/>
          </a:prstGeom>
          <a:noFill/>
        </p:spPr>
        <p:txBody>
          <a:bodyPr wrap="square" rtlCol="0">
            <a:spAutoFit/>
          </a:bodyPr>
          <a:lstStyle/>
          <a:p>
            <a:pPr algn="just"/>
            <a:r>
              <a:rPr lang="en-US" sz="1600" b="1" dirty="0">
                <a:solidFill>
                  <a:srgbClr val="FF0000"/>
                </a:solidFill>
              </a:rPr>
              <a:t>Total amount charged</a:t>
            </a:r>
            <a:endParaRPr lang="en-US" sz="1200" b="1" dirty="0">
              <a:solidFill>
                <a:srgbClr val="FF0000"/>
              </a:solidFill>
            </a:endParaRPr>
          </a:p>
        </p:txBody>
      </p:sp>
      <p:sp>
        <p:nvSpPr>
          <p:cNvPr id="19" name="TextBox 18"/>
          <p:cNvSpPr txBox="1"/>
          <p:nvPr/>
        </p:nvSpPr>
        <p:spPr>
          <a:xfrm>
            <a:off x="8610600" y="6477000"/>
            <a:ext cx="427074" cy="246221"/>
          </a:xfrm>
          <a:prstGeom prst="rect">
            <a:avLst/>
          </a:prstGeom>
          <a:noFill/>
        </p:spPr>
        <p:txBody>
          <a:bodyPr wrap="square" rtlCol="0">
            <a:spAutoFit/>
          </a:bodyPr>
          <a:lstStyle/>
          <a:p>
            <a:r>
              <a:rPr lang="en-US" sz="1000" dirty="0"/>
              <a:t>32</a:t>
            </a:r>
          </a:p>
        </p:txBody>
      </p:sp>
      <p:sp>
        <p:nvSpPr>
          <p:cNvPr id="16"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pic>
        <p:nvPicPr>
          <p:cNvPr id="2" name="Picture 1"/>
          <p:cNvPicPr>
            <a:picLocks noChangeAspect="1"/>
          </p:cNvPicPr>
          <p:nvPr/>
        </p:nvPicPr>
        <p:blipFill>
          <a:blip r:embed="rId3"/>
          <a:stretch>
            <a:fillRect/>
          </a:stretch>
        </p:blipFill>
        <p:spPr>
          <a:xfrm>
            <a:off x="6357937" y="5953125"/>
            <a:ext cx="1758754" cy="741252"/>
          </a:xfrm>
          <a:prstGeom prst="rect">
            <a:avLst/>
          </a:prstGeom>
        </p:spPr>
      </p:pic>
    </p:spTree>
    <p:extLst>
      <p:ext uri="{BB962C8B-B14F-4D97-AF65-F5344CB8AC3E}">
        <p14:creationId xmlns:p14="http://schemas.microsoft.com/office/powerpoint/2010/main" val="36221826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6A3D95-AF90-4821-85A8-080CAD827BB6}"/>
              </a:ext>
            </a:extLst>
          </p:cNvPr>
          <p:cNvPicPr>
            <a:picLocks noChangeAspect="1"/>
          </p:cNvPicPr>
          <p:nvPr/>
        </p:nvPicPr>
        <p:blipFill>
          <a:blip r:embed="rId2"/>
          <a:stretch>
            <a:fillRect/>
          </a:stretch>
        </p:blipFill>
        <p:spPr>
          <a:xfrm>
            <a:off x="206324" y="2518810"/>
            <a:ext cx="6754761" cy="4204411"/>
          </a:xfrm>
          <a:prstGeom prst="rect">
            <a:avLst/>
          </a:prstGeom>
        </p:spPr>
      </p:pic>
      <p:sp>
        <p:nvSpPr>
          <p:cNvPr id="4" name="Left Arrow 3"/>
          <p:cNvSpPr/>
          <p:nvPr/>
        </p:nvSpPr>
        <p:spPr>
          <a:xfrm>
            <a:off x="2286000" y="5495310"/>
            <a:ext cx="5334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0800000">
            <a:off x="0" y="4295775"/>
            <a:ext cx="3048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4343400" y="6248400"/>
            <a:ext cx="5334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67525" y="3663345"/>
            <a:ext cx="2019300" cy="1569660"/>
          </a:xfrm>
          <a:prstGeom prst="rect">
            <a:avLst/>
          </a:prstGeom>
          <a:noFill/>
        </p:spPr>
        <p:txBody>
          <a:bodyPr wrap="square" rtlCol="0">
            <a:spAutoFit/>
          </a:bodyPr>
          <a:lstStyle/>
          <a:p>
            <a:r>
              <a:rPr lang="en-US" sz="1200" dirty="0"/>
              <a:t>Read the </a:t>
            </a:r>
            <a:r>
              <a:rPr lang="en-US" sz="1200" dirty="0">
                <a:solidFill>
                  <a:srgbClr val="FF0000"/>
                </a:solidFill>
              </a:rPr>
              <a:t>“Terms and Conditions” </a:t>
            </a:r>
            <a:r>
              <a:rPr lang="en-US" sz="1200" dirty="0"/>
              <a:t>and select the </a:t>
            </a:r>
            <a:r>
              <a:rPr lang="en-US" sz="1200" dirty="0">
                <a:solidFill>
                  <a:srgbClr val="FF0000"/>
                </a:solidFill>
              </a:rPr>
              <a:t>“Yes” </a:t>
            </a:r>
            <a:r>
              <a:rPr lang="en-US" sz="1200" dirty="0"/>
              <a:t>check box.</a:t>
            </a:r>
          </a:p>
          <a:p>
            <a:pPr algn="just"/>
            <a:endParaRPr lang="en-US" sz="1200" dirty="0"/>
          </a:p>
          <a:p>
            <a:r>
              <a:rPr lang="en-US" sz="1200" dirty="0"/>
              <a:t>Enter the Verification Code and select the </a:t>
            </a:r>
            <a:r>
              <a:rPr lang="en-US" sz="1200" dirty="0">
                <a:solidFill>
                  <a:srgbClr val="FF0000"/>
                </a:solidFill>
              </a:rPr>
              <a:t>“Submit Payment” </a:t>
            </a:r>
            <a:r>
              <a:rPr lang="en-US" sz="1200" dirty="0"/>
              <a:t>button.</a:t>
            </a:r>
          </a:p>
        </p:txBody>
      </p:sp>
      <p:sp>
        <p:nvSpPr>
          <p:cNvPr id="13" name="TextBox 12"/>
          <p:cNvSpPr txBox="1"/>
          <p:nvPr/>
        </p:nvSpPr>
        <p:spPr>
          <a:xfrm>
            <a:off x="8610600" y="6477000"/>
            <a:ext cx="427074" cy="246221"/>
          </a:xfrm>
          <a:prstGeom prst="rect">
            <a:avLst/>
          </a:prstGeom>
          <a:noFill/>
        </p:spPr>
        <p:txBody>
          <a:bodyPr wrap="square" rtlCol="0">
            <a:spAutoFit/>
          </a:bodyPr>
          <a:lstStyle/>
          <a:p>
            <a:r>
              <a:rPr lang="en-US" sz="1000" dirty="0"/>
              <a:t>33</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45915724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133600"/>
            <a:ext cx="5149148" cy="4613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906233" y="24384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7086600" y="6477000"/>
            <a:ext cx="579474"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7295" y="2362200"/>
            <a:ext cx="2372832" cy="3108543"/>
          </a:xfrm>
          <a:prstGeom prst="rect">
            <a:avLst/>
          </a:prstGeom>
          <a:noFill/>
        </p:spPr>
        <p:txBody>
          <a:bodyPr wrap="square" rtlCol="0">
            <a:spAutoFit/>
          </a:bodyPr>
          <a:lstStyle/>
          <a:p>
            <a:pPr algn="just"/>
            <a:r>
              <a:rPr lang="en-US" sz="1600" b="1" dirty="0">
                <a:solidFill>
                  <a:srgbClr val="92D050"/>
                </a:solidFill>
              </a:rPr>
              <a:t>CONGRATULATIONS!! </a:t>
            </a:r>
            <a:r>
              <a:rPr lang="en-US" sz="1200" dirty="0"/>
              <a:t>You have submitted your application. </a:t>
            </a:r>
          </a:p>
          <a:p>
            <a:pPr algn="just"/>
            <a:endParaRPr lang="en-US" sz="1200" dirty="0"/>
          </a:p>
          <a:p>
            <a:pPr algn="just"/>
            <a:r>
              <a:rPr lang="en-US" sz="1200" dirty="0"/>
              <a:t>It is recommended you print your receipt using the button at the bottom right hand corner.</a:t>
            </a:r>
          </a:p>
          <a:p>
            <a:pPr algn="just"/>
            <a:endParaRPr lang="en-US" sz="1200" dirty="0"/>
          </a:p>
          <a:p>
            <a:r>
              <a:rPr lang="en-US" sz="1200" dirty="0">
                <a:solidFill>
                  <a:srgbClr val="FF0000"/>
                </a:solidFill>
              </a:rPr>
              <a:t>Keep this </a:t>
            </a:r>
            <a:r>
              <a:rPr lang="en-US" sz="1200" u="sng" dirty="0">
                <a:solidFill>
                  <a:srgbClr val="FF0000"/>
                </a:solidFill>
              </a:rPr>
              <a:t>receipt</a:t>
            </a:r>
            <a:r>
              <a:rPr lang="en-US" sz="1200" dirty="0">
                <a:solidFill>
                  <a:srgbClr val="FF0000"/>
                </a:solidFill>
              </a:rPr>
              <a:t> and the </a:t>
            </a:r>
            <a:r>
              <a:rPr lang="en-US" sz="1200" u="sng" dirty="0">
                <a:solidFill>
                  <a:srgbClr val="FF0000"/>
                </a:solidFill>
              </a:rPr>
              <a:t>email</a:t>
            </a:r>
            <a:r>
              <a:rPr lang="en-US" sz="1200" dirty="0">
                <a:solidFill>
                  <a:srgbClr val="FF0000"/>
                </a:solidFill>
              </a:rPr>
              <a:t> sent to your in-box in the event you need any    further assistance. The information located within these documents will help ISP look up your application</a:t>
            </a:r>
            <a:r>
              <a:rPr lang="en-US" sz="1200" b="1" dirty="0">
                <a:solidFill>
                  <a:srgbClr val="FF0000"/>
                </a:solidFill>
              </a:rPr>
              <a:t>.  </a:t>
            </a:r>
          </a:p>
        </p:txBody>
      </p:sp>
      <p:sp>
        <p:nvSpPr>
          <p:cNvPr id="12" name="TextBox 11"/>
          <p:cNvSpPr txBox="1"/>
          <p:nvPr/>
        </p:nvSpPr>
        <p:spPr>
          <a:xfrm>
            <a:off x="8610600" y="6477000"/>
            <a:ext cx="427074" cy="246221"/>
          </a:xfrm>
          <a:prstGeom prst="rect">
            <a:avLst/>
          </a:prstGeom>
          <a:noFill/>
        </p:spPr>
        <p:txBody>
          <a:bodyPr wrap="square" rtlCol="0">
            <a:spAutoFit/>
          </a:bodyPr>
          <a:lstStyle/>
          <a:p>
            <a:r>
              <a:rPr lang="en-US" sz="1000" dirty="0"/>
              <a:t>34</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pic>
        <p:nvPicPr>
          <p:cNvPr id="2" name="Picture 1">
            <a:extLst>
              <a:ext uri="{FF2B5EF4-FFF2-40B4-BE49-F238E27FC236}">
                <a16:creationId xmlns:a16="http://schemas.microsoft.com/office/drawing/2014/main" id="{1390B35F-6E0E-4AB4-BAF2-749899F59001}"/>
              </a:ext>
            </a:extLst>
          </p:cNvPr>
          <p:cNvPicPr>
            <a:picLocks noChangeAspect="1"/>
          </p:cNvPicPr>
          <p:nvPr/>
        </p:nvPicPr>
        <p:blipFill>
          <a:blip r:embed="rId3"/>
          <a:stretch>
            <a:fillRect/>
          </a:stretch>
        </p:blipFill>
        <p:spPr>
          <a:xfrm>
            <a:off x="8077200" y="5638801"/>
            <a:ext cx="381000" cy="109980"/>
          </a:xfrm>
          <a:prstGeom prst="rect">
            <a:avLst/>
          </a:prstGeom>
        </p:spPr>
      </p:pic>
      <p:pic>
        <p:nvPicPr>
          <p:cNvPr id="3" name="Picture 2">
            <a:extLst>
              <a:ext uri="{FF2B5EF4-FFF2-40B4-BE49-F238E27FC236}">
                <a16:creationId xmlns:a16="http://schemas.microsoft.com/office/drawing/2014/main" id="{B8139856-0A32-4A99-A102-E1B02F64BB3F}"/>
              </a:ext>
            </a:extLst>
          </p:cNvPr>
          <p:cNvPicPr>
            <a:picLocks noChangeAspect="1"/>
          </p:cNvPicPr>
          <p:nvPr/>
        </p:nvPicPr>
        <p:blipFill>
          <a:blip r:embed="rId4"/>
          <a:stretch>
            <a:fillRect/>
          </a:stretch>
        </p:blipFill>
        <p:spPr>
          <a:xfrm>
            <a:off x="8077201" y="6290821"/>
            <a:ext cx="381000" cy="116280"/>
          </a:xfrm>
          <a:prstGeom prst="rect">
            <a:avLst/>
          </a:prstGeom>
        </p:spPr>
      </p:pic>
    </p:spTree>
    <p:extLst>
      <p:ext uri="{BB962C8B-B14F-4D97-AF65-F5344CB8AC3E}">
        <p14:creationId xmlns:p14="http://schemas.microsoft.com/office/powerpoint/2010/main" val="114238035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 y="2971800"/>
            <a:ext cx="8577072"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0708" y="2395264"/>
            <a:ext cx="7198905" cy="338554"/>
          </a:xfrm>
          <a:prstGeom prst="rect">
            <a:avLst/>
          </a:prstGeom>
          <a:noFill/>
        </p:spPr>
        <p:txBody>
          <a:bodyPr wrap="square" rtlCol="0">
            <a:spAutoFit/>
          </a:bodyPr>
          <a:lstStyle/>
          <a:p>
            <a:pPr algn="just"/>
            <a:r>
              <a:rPr lang="en-US" sz="1600" b="1" dirty="0">
                <a:solidFill>
                  <a:srgbClr val="FF0000"/>
                </a:solidFill>
              </a:rPr>
              <a:t>Example of the </a:t>
            </a:r>
            <a:r>
              <a:rPr lang="en-US" sz="1600" b="1" u="sng" dirty="0">
                <a:solidFill>
                  <a:srgbClr val="FF0000"/>
                </a:solidFill>
              </a:rPr>
              <a:t>Payment Confirmation</a:t>
            </a:r>
            <a:r>
              <a:rPr lang="en-US" sz="1600" b="1" dirty="0">
                <a:solidFill>
                  <a:srgbClr val="FF0000"/>
                </a:solidFill>
              </a:rPr>
              <a:t> email you will receive. </a:t>
            </a:r>
            <a:r>
              <a:rPr lang="en-US" sz="1600" dirty="0">
                <a:latin typeface="Times New Roman" panose="02020603050405020304" pitchFamily="18" charset="0"/>
                <a:cs typeface="Times New Roman" panose="02020603050405020304" pitchFamily="18" charset="0"/>
              </a:rPr>
              <a:t>$1200.00</a:t>
            </a:r>
            <a:endParaRPr lang="en-US" sz="1200" dirty="0">
              <a:latin typeface="Times New Roman" panose="02020603050405020304" pitchFamily="18" charset="0"/>
              <a:cs typeface="Times New Roman" panose="02020603050405020304" pitchFamily="18" charset="0"/>
            </a:endParaRPr>
          </a:p>
        </p:txBody>
      </p:sp>
      <p:sp>
        <p:nvSpPr>
          <p:cNvPr id="7" name="Rectangle 6"/>
          <p:cNvSpPr/>
          <p:nvPr/>
        </p:nvSpPr>
        <p:spPr>
          <a:xfrm>
            <a:off x="1676400" y="28956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24100" y="4898023"/>
            <a:ext cx="2380253" cy="338554"/>
          </a:xfrm>
          <a:prstGeom prst="rect">
            <a:avLst/>
          </a:prstGeom>
          <a:noFill/>
        </p:spPr>
        <p:txBody>
          <a:bodyPr wrap="square" rtlCol="0">
            <a:spAutoFit/>
          </a:bodyPr>
          <a:lstStyle/>
          <a:p>
            <a:pPr algn="just"/>
            <a:r>
              <a:rPr lang="en-US" sz="1600" b="1" dirty="0">
                <a:solidFill>
                  <a:srgbClr val="FF0000"/>
                </a:solidFill>
              </a:rPr>
              <a:t>Total amount charged</a:t>
            </a:r>
            <a:endParaRPr lang="en-US" sz="1200" b="1" dirty="0">
              <a:solidFill>
                <a:srgbClr val="FF0000"/>
              </a:solidFill>
            </a:endParaRPr>
          </a:p>
        </p:txBody>
      </p:sp>
      <p:sp>
        <p:nvSpPr>
          <p:cNvPr id="18" name="TextBox 17"/>
          <p:cNvSpPr txBox="1"/>
          <p:nvPr/>
        </p:nvSpPr>
        <p:spPr>
          <a:xfrm>
            <a:off x="2971800" y="4523601"/>
            <a:ext cx="5791200" cy="246221"/>
          </a:xfrm>
          <a:prstGeom prst="rect">
            <a:avLst/>
          </a:prstGeom>
          <a:noFill/>
        </p:spPr>
        <p:txBody>
          <a:bodyPr wrap="square" rtlCol="0">
            <a:spAutoFit/>
          </a:bodyPr>
          <a:lstStyle/>
          <a:p>
            <a:pPr algn="just"/>
            <a:r>
              <a:rPr lang="en-US" sz="1000" b="1" dirty="0">
                <a:solidFill>
                  <a:srgbClr val="FF0000"/>
                </a:solidFill>
              </a:rPr>
              <a:t>ACH (e-Check) Convenience Fee.  JetPay (Vendor) is used by the Illinois State Treasurer. </a:t>
            </a:r>
          </a:p>
        </p:txBody>
      </p:sp>
      <p:sp>
        <p:nvSpPr>
          <p:cNvPr id="16" name="TextBox 15"/>
          <p:cNvSpPr txBox="1"/>
          <p:nvPr/>
        </p:nvSpPr>
        <p:spPr>
          <a:xfrm>
            <a:off x="8610600" y="6477000"/>
            <a:ext cx="427074" cy="246221"/>
          </a:xfrm>
          <a:prstGeom prst="rect">
            <a:avLst/>
          </a:prstGeom>
          <a:noFill/>
        </p:spPr>
        <p:txBody>
          <a:bodyPr wrap="square" rtlCol="0">
            <a:spAutoFit/>
          </a:bodyPr>
          <a:lstStyle/>
          <a:p>
            <a:r>
              <a:rPr lang="en-US" sz="1000" dirty="0"/>
              <a:t>35</a:t>
            </a:r>
          </a:p>
        </p:txBody>
      </p:sp>
      <p:sp>
        <p:nvSpPr>
          <p:cNvPr id="11"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
        <p:nvSpPr>
          <p:cNvPr id="2" name="TextBox 1"/>
          <p:cNvSpPr txBox="1"/>
          <p:nvPr/>
        </p:nvSpPr>
        <p:spPr>
          <a:xfrm>
            <a:off x="381000" y="5638800"/>
            <a:ext cx="4038600" cy="230832"/>
          </a:xfrm>
          <a:prstGeom prst="rect">
            <a:avLst/>
          </a:prstGeom>
          <a:solidFill>
            <a:schemeClr val="bg1"/>
          </a:solidFill>
        </p:spPr>
        <p:txBody>
          <a:bodyPr wrap="square" rtlCol="0">
            <a:spAutoFit/>
          </a:bodyPr>
          <a:lstStyle/>
          <a:p>
            <a:endParaRPr lang="en-US" sz="900" dirty="0"/>
          </a:p>
        </p:txBody>
      </p:sp>
      <p:pic>
        <p:nvPicPr>
          <p:cNvPr id="4" name="Picture 3">
            <a:extLst>
              <a:ext uri="{FF2B5EF4-FFF2-40B4-BE49-F238E27FC236}">
                <a16:creationId xmlns:a16="http://schemas.microsoft.com/office/drawing/2014/main" id="{A1A4CBB5-891F-4D2E-9FFB-59BDE36F49B3}"/>
              </a:ext>
            </a:extLst>
          </p:cNvPr>
          <p:cNvPicPr>
            <a:picLocks noChangeAspect="1"/>
          </p:cNvPicPr>
          <p:nvPr/>
        </p:nvPicPr>
        <p:blipFill>
          <a:blip r:embed="rId3"/>
          <a:stretch>
            <a:fillRect/>
          </a:stretch>
        </p:blipFill>
        <p:spPr>
          <a:xfrm>
            <a:off x="1066800" y="4961414"/>
            <a:ext cx="704850" cy="220186"/>
          </a:xfrm>
          <a:prstGeom prst="rect">
            <a:avLst/>
          </a:prstGeom>
        </p:spPr>
      </p:pic>
      <p:pic>
        <p:nvPicPr>
          <p:cNvPr id="5" name="Picture 4">
            <a:extLst>
              <a:ext uri="{FF2B5EF4-FFF2-40B4-BE49-F238E27FC236}">
                <a16:creationId xmlns:a16="http://schemas.microsoft.com/office/drawing/2014/main" id="{BC603241-E30E-4615-96B6-D11EE428BE3A}"/>
              </a:ext>
            </a:extLst>
          </p:cNvPr>
          <p:cNvPicPr>
            <a:picLocks noChangeAspect="1"/>
          </p:cNvPicPr>
          <p:nvPr/>
        </p:nvPicPr>
        <p:blipFill>
          <a:blip r:embed="rId3"/>
          <a:stretch>
            <a:fillRect/>
          </a:stretch>
        </p:blipFill>
        <p:spPr>
          <a:xfrm>
            <a:off x="1436431" y="4673829"/>
            <a:ext cx="704850" cy="266700"/>
          </a:xfrm>
          <a:prstGeom prst="rect">
            <a:avLst/>
          </a:prstGeom>
        </p:spPr>
      </p:pic>
      <p:sp>
        <p:nvSpPr>
          <p:cNvPr id="8" name="Right Arrow 7"/>
          <p:cNvSpPr/>
          <p:nvPr/>
        </p:nvSpPr>
        <p:spPr>
          <a:xfrm rot="10800000">
            <a:off x="1676400" y="49530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5BBCC36-291C-4387-9D2F-FF51A88EFCA4}"/>
              </a:ext>
            </a:extLst>
          </p:cNvPr>
          <p:cNvPicPr>
            <a:picLocks noChangeAspect="1"/>
          </p:cNvPicPr>
          <p:nvPr/>
        </p:nvPicPr>
        <p:blipFill>
          <a:blip r:embed="rId4"/>
          <a:stretch>
            <a:fillRect/>
          </a:stretch>
        </p:blipFill>
        <p:spPr>
          <a:xfrm>
            <a:off x="1444113" y="4677836"/>
            <a:ext cx="460887" cy="160089"/>
          </a:xfrm>
          <a:prstGeom prst="rect">
            <a:avLst/>
          </a:prstGeom>
        </p:spPr>
      </p:pic>
      <p:cxnSp>
        <p:nvCxnSpPr>
          <p:cNvPr id="14" name="Straight Arrow Connector 13"/>
          <p:cNvCxnSpPr/>
          <p:nvPr/>
        </p:nvCxnSpPr>
        <p:spPr>
          <a:xfrm flipH="1">
            <a:off x="1485900" y="4669422"/>
            <a:ext cx="1562100" cy="2286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C27DEA2-637C-4155-9CD2-2FD2FFF9D153}"/>
              </a:ext>
            </a:extLst>
          </p:cNvPr>
          <p:cNvPicPr>
            <a:picLocks noChangeAspect="1"/>
          </p:cNvPicPr>
          <p:nvPr/>
        </p:nvPicPr>
        <p:blipFill>
          <a:blip r:embed="rId5"/>
          <a:stretch>
            <a:fillRect/>
          </a:stretch>
        </p:blipFill>
        <p:spPr>
          <a:xfrm>
            <a:off x="1066800" y="4961414"/>
            <a:ext cx="583789" cy="174591"/>
          </a:xfrm>
          <a:prstGeom prst="rect">
            <a:avLst/>
          </a:prstGeom>
        </p:spPr>
      </p:pic>
    </p:spTree>
    <p:extLst>
      <p:ext uri="{BB962C8B-B14F-4D97-AF65-F5344CB8AC3E}">
        <p14:creationId xmlns:p14="http://schemas.microsoft.com/office/powerpoint/2010/main" val="213980190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3200400"/>
            <a:ext cx="5305425"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2495" y="2372917"/>
            <a:ext cx="7198905" cy="338554"/>
          </a:xfrm>
          <a:prstGeom prst="rect">
            <a:avLst/>
          </a:prstGeom>
          <a:noFill/>
        </p:spPr>
        <p:txBody>
          <a:bodyPr wrap="square" rtlCol="0">
            <a:spAutoFit/>
          </a:bodyPr>
          <a:lstStyle/>
          <a:p>
            <a:pPr algn="just"/>
            <a:r>
              <a:rPr lang="en-US" sz="1600" b="1" dirty="0">
                <a:solidFill>
                  <a:srgbClr val="FF0000"/>
                </a:solidFill>
              </a:rPr>
              <a:t>Example of the </a:t>
            </a:r>
            <a:r>
              <a:rPr lang="en-US" sz="1600" b="1" u="sng" dirty="0">
                <a:solidFill>
                  <a:srgbClr val="FF0000"/>
                </a:solidFill>
              </a:rPr>
              <a:t>Submission Status</a:t>
            </a:r>
            <a:r>
              <a:rPr lang="en-US" sz="1600" b="1" dirty="0">
                <a:solidFill>
                  <a:srgbClr val="FF0000"/>
                </a:solidFill>
              </a:rPr>
              <a:t> email you will receive - </a:t>
            </a:r>
            <a:r>
              <a:rPr lang="en-US" sz="1600" b="1" u="sng" dirty="0">
                <a:solidFill>
                  <a:srgbClr val="FF0000"/>
                </a:solidFill>
              </a:rPr>
              <a:t>Pending</a:t>
            </a:r>
            <a:endParaRPr lang="en-US" sz="1200" b="1" u="sng" dirty="0">
              <a:solidFill>
                <a:srgbClr val="FF0000"/>
              </a:solidFill>
            </a:endParaRPr>
          </a:p>
        </p:txBody>
      </p:sp>
      <p:sp>
        <p:nvSpPr>
          <p:cNvPr id="7" name="Rectangle 6"/>
          <p:cNvSpPr/>
          <p:nvPr/>
        </p:nvSpPr>
        <p:spPr>
          <a:xfrm>
            <a:off x="3144247" y="3124200"/>
            <a:ext cx="970553"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133475" y="50292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429000" y="5143500"/>
            <a:ext cx="342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rot="10800000">
            <a:off x="3048000" y="46482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2514600" y="4800600"/>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10600" y="6477000"/>
            <a:ext cx="427074" cy="246221"/>
          </a:xfrm>
          <a:prstGeom prst="rect">
            <a:avLst/>
          </a:prstGeom>
          <a:noFill/>
        </p:spPr>
        <p:txBody>
          <a:bodyPr wrap="square" rtlCol="0">
            <a:spAutoFit/>
          </a:bodyPr>
          <a:lstStyle/>
          <a:p>
            <a:r>
              <a:rPr lang="en-US" sz="1000" dirty="0"/>
              <a:t>36</a:t>
            </a:r>
          </a:p>
        </p:txBody>
      </p:sp>
      <p:sp>
        <p:nvSpPr>
          <p:cNvPr id="13"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
        <p:nvSpPr>
          <p:cNvPr id="2" name="TextBox 1"/>
          <p:cNvSpPr txBox="1"/>
          <p:nvPr/>
        </p:nvSpPr>
        <p:spPr>
          <a:xfrm>
            <a:off x="1981200" y="5524708"/>
            <a:ext cx="5029200"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187150812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3175590"/>
            <a:ext cx="5553075" cy="2790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0147" y="2453863"/>
            <a:ext cx="7198905" cy="584775"/>
          </a:xfrm>
          <a:prstGeom prst="rect">
            <a:avLst/>
          </a:prstGeom>
          <a:noFill/>
        </p:spPr>
        <p:txBody>
          <a:bodyPr wrap="square" rtlCol="0">
            <a:spAutoFit/>
          </a:bodyPr>
          <a:lstStyle/>
          <a:p>
            <a:pPr algn="just"/>
            <a:r>
              <a:rPr lang="en-US" sz="1600" b="1" dirty="0">
                <a:solidFill>
                  <a:srgbClr val="FF0000"/>
                </a:solidFill>
              </a:rPr>
              <a:t>Example of the Submission Status Update email you will receive. An email will be sent once there is a change in your submission status. </a:t>
            </a:r>
            <a:endParaRPr lang="en-US" sz="1200" b="1" dirty="0">
              <a:solidFill>
                <a:srgbClr val="FF0000"/>
              </a:solidFill>
            </a:endParaRPr>
          </a:p>
        </p:txBody>
      </p:sp>
      <p:sp>
        <p:nvSpPr>
          <p:cNvPr id="7" name="Rectangle 6"/>
          <p:cNvSpPr/>
          <p:nvPr/>
        </p:nvSpPr>
        <p:spPr>
          <a:xfrm>
            <a:off x="2971800" y="3175590"/>
            <a:ext cx="1066800"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3048000" y="45720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362200" y="4800600"/>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10600" y="6477000"/>
            <a:ext cx="427074" cy="246221"/>
          </a:xfrm>
          <a:prstGeom prst="rect">
            <a:avLst/>
          </a:prstGeom>
          <a:noFill/>
        </p:spPr>
        <p:txBody>
          <a:bodyPr wrap="square" rtlCol="0">
            <a:spAutoFit/>
          </a:bodyPr>
          <a:lstStyle/>
          <a:p>
            <a:r>
              <a:rPr lang="en-US" sz="1000" dirty="0"/>
              <a:t>37</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
        <p:nvSpPr>
          <p:cNvPr id="11" name="TextBox 10"/>
          <p:cNvSpPr txBox="1"/>
          <p:nvPr/>
        </p:nvSpPr>
        <p:spPr>
          <a:xfrm>
            <a:off x="1905000" y="5657539"/>
            <a:ext cx="5029200"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26488850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2200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2548" y="2463225"/>
            <a:ext cx="7198905" cy="584775"/>
          </a:xfrm>
          <a:prstGeom prst="rect">
            <a:avLst/>
          </a:prstGeom>
          <a:noFill/>
        </p:spPr>
        <p:txBody>
          <a:bodyPr wrap="square" rtlCol="0">
            <a:spAutoFit/>
          </a:bodyPr>
          <a:lstStyle/>
          <a:p>
            <a:pPr algn="ctr"/>
            <a:r>
              <a:rPr lang="en-US" sz="1600" b="1" dirty="0">
                <a:solidFill>
                  <a:srgbClr val="FF0000"/>
                </a:solidFill>
              </a:rPr>
              <a:t>Example of the Firearm Dealer License Certification email.                   The  hyperlink will direct you to your certificate. </a:t>
            </a:r>
            <a:endParaRPr lang="en-US" sz="1200" b="1" dirty="0">
              <a:solidFill>
                <a:srgbClr val="FF0000"/>
              </a:solidFill>
            </a:endParaRPr>
          </a:p>
        </p:txBody>
      </p:sp>
      <p:sp>
        <p:nvSpPr>
          <p:cNvPr id="7" name="Rectangle 6"/>
          <p:cNvSpPr/>
          <p:nvPr/>
        </p:nvSpPr>
        <p:spPr>
          <a:xfrm>
            <a:off x="1447800" y="3429000"/>
            <a:ext cx="1676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76200" y="3699245"/>
            <a:ext cx="416442"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5486400" y="4190999"/>
            <a:ext cx="533400"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037520" y="4114800"/>
            <a:ext cx="1811080" cy="415498"/>
          </a:xfrm>
          <a:prstGeom prst="rect">
            <a:avLst/>
          </a:prstGeom>
          <a:noFill/>
          <a:ln>
            <a:solidFill>
              <a:srgbClr val="FF0000"/>
            </a:solidFill>
          </a:ln>
        </p:spPr>
        <p:txBody>
          <a:bodyPr wrap="square" rtlCol="0">
            <a:spAutoFit/>
          </a:bodyPr>
          <a:lstStyle/>
          <a:p>
            <a:r>
              <a:rPr lang="en-US" sz="1050" b="1" dirty="0">
                <a:solidFill>
                  <a:srgbClr val="FF0000"/>
                </a:solidFill>
              </a:rPr>
              <a:t>Select the </a:t>
            </a:r>
            <a:r>
              <a:rPr lang="en-US" sz="1050" b="1" dirty="0">
                <a:solidFill>
                  <a:srgbClr val="276ABB"/>
                </a:solidFill>
              </a:rPr>
              <a:t>blue</a:t>
            </a:r>
            <a:r>
              <a:rPr lang="en-US" sz="1050" b="1" dirty="0">
                <a:solidFill>
                  <a:schemeClr val="tx2">
                    <a:lumMod val="60000"/>
                    <a:lumOff val="40000"/>
                  </a:schemeClr>
                </a:solidFill>
              </a:rPr>
              <a:t> </a:t>
            </a:r>
            <a:r>
              <a:rPr lang="en-US" sz="1050" b="1" dirty="0">
                <a:solidFill>
                  <a:srgbClr val="FF0000"/>
                </a:solidFill>
              </a:rPr>
              <a:t>hyperlink to print your certificate</a:t>
            </a:r>
          </a:p>
        </p:txBody>
      </p:sp>
      <p:sp>
        <p:nvSpPr>
          <p:cNvPr id="14" name="TextBox 13"/>
          <p:cNvSpPr txBox="1"/>
          <p:nvPr/>
        </p:nvSpPr>
        <p:spPr>
          <a:xfrm>
            <a:off x="8610600" y="6477000"/>
            <a:ext cx="427074" cy="246221"/>
          </a:xfrm>
          <a:prstGeom prst="rect">
            <a:avLst/>
          </a:prstGeom>
          <a:noFill/>
        </p:spPr>
        <p:txBody>
          <a:bodyPr wrap="square" rtlCol="0">
            <a:spAutoFit/>
          </a:bodyPr>
          <a:lstStyle/>
          <a:p>
            <a:r>
              <a:rPr lang="en-US" sz="1000" dirty="0"/>
              <a:t>38</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285325171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577" y="2743200"/>
            <a:ext cx="4828044" cy="4005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828800" y="3962400"/>
            <a:ext cx="149033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9135" y="3504962"/>
            <a:ext cx="1588680" cy="1600438"/>
          </a:xfrm>
          <a:prstGeom prst="rect">
            <a:avLst/>
          </a:prstGeom>
          <a:noFill/>
        </p:spPr>
        <p:txBody>
          <a:bodyPr wrap="square" rtlCol="0">
            <a:spAutoFit/>
          </a:bodyPr>
          <a:lstStyle/>
          <a:p>
            <a:pPr algn="ctr"/>
            <a:r>
              <a:rPr lang="en-US" sz="1400" dirty="0">
                <a:solidFill>
                  <a:srgbClr val="FF0000"/>
                </a:solidFill>
              </a:rPr>
              <a:t>Select hyperlink to log/sign-in into your account. Enter your username and password when asked.</a:t>
            </a:r>
          </a:p>
        </p:txBody>
      </p:sp>
      <p:sp>
        <p:nvSpPr>
          <p:cNvPr id="11" name="TextBox 10"/>
          <p:cNvSpPr txBox="1"/>
          <p:nvPr/>
        </p:nvSpPr>
        <p:spPr>
          <a:xfrm>
            <a:off x="8610600" y="6477000"/>
            <a:ext cx="427074" cy="246221"/>
          </a:xfrm>
          <a:prstGeom prst="rect">
            <a:avLst/>
          </a:prstGeom>
          <a:noFill/>
        </p:spPr>
        <p:txBody>
          <a:bodyPr wrap="square" rtlCol="0">
            <a:spAutoFit/>
          </a:bodyPr>
          <a:lstStyle/>
          <a:p>
            <a:r>
              <a:rPr lang="en-US" sz="1000" dirty="0"/>
              <a:t>39</a:t>
            </a:r>
          </a:p>
        </p:txBody>
      </p:sp>
      <p:sp>
        <p:nvSpPr>
          <p:cNvPr id="7"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49226167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2222020"/>
            <a:ext cx="6553200" cy="1015663"/>
          </a:xfrm>
          <a:prstGeom prst="rect">
            <a:avLst/>
          </a:prstGeom>
          <a:noFill/>
        </p:spPr>
        <p:txBody>
          <a:bodyPr wrap="square" rtlCol="0">
            <a:spAutoFit/>
          </a:bodyPr>
          <a:lstStyle/>
          <a:p>
            <a:r>
              <a:rPr lang="en-US" sz="1200" dirty="0"/>
              <a:t>Start by going to the Illinois State Police website: </a:t>
            </a:r>
            <a:r>
              <a:rPr lang="en-US" sz="1200" b="1" dirty="0">
                <a:solidFill>
                  <a:srgbClr val="FF0000"/>
                </a:solidFill>
              </a:rPr>
              <a:t>http://www.isp.Illinois.gov/</a:t>
            </a:r>
          </a:p>
          <a:p>
            <a:endParaRPr lang="en-US" sz="1200" b="1" dirty="0">
              <a:solidFill>
                <a:srgbClr val="FF0000"/>
              </a:solidFill>
            </a:endParaRPr>
          </a:p>
          <a:p>
            <a:r>
              <a:rPr lang="en-US" sz="1200" dirty="0"/>
              <a:t>Click on the </a:t>
            </a:r>
            <a:r>
              <a:rPr lang="en-US" sz="1200" b="1" dirty="0">
                <a:solidFill>
                  <a:srgbClr val="FF0000"/>
                </a:solidFill>
              </a:rPr>
              <a:t>“JUSTICE SERVICES” </a:t>
            </a:r>
            <a:r>
              <a:rPr lang="en-US" sz="1200" dirty="0"/>
              <a:t>tab on the top. From the dropdown menu, </a:t>
            </a:r>
            <a:r>
              <a:rPr lang="en-US" sz="1200" u="sng" dirty="0"/>
              <a:t>select</a:t>
            </a:r>
            <a:r>
              <a:rPr lang="en-US" sz="1200" dirty="0"/>
              <a:t> </a:t>
            </a:r>
            <a:r>
              <a:rPr lang="en-US" sz="1200" b="1" dirty="0">
                <a:solidFill>
                  <a:srgbClr val="FF0000"/>
                </a:solidFill>
              </a:rPr>
              <a:t>PUBLIC SAFETY SERVICES. </a:t>
            </a:r>
            <a:r>
              <a:rPr lang="en-US" sz="1200" dirty="0"/>
              <a:t>Then, select </a:t>
            </a:r>
            <a:r>
              <a:rPr lang="en-US" sz="1200" b="1" dirty="0">
                <a:solidFill>
                  <a:srgbClr val="FF0000"/>
                </a:solidFill>
              </a:rPr>
              <a:t>FIREARMS SERVICES (FOID). </a:t>
            </a:r>
            <a:r>
              <a:rPr lang="en-US" sz="1200" dirty="0"/>
              <a:t>Then, select </a:t>
            </a:r>
            <a:r>
              <a:rPr lang="en-US" sz="1200" b="1" dirty="0">
                <a:solidFill>
                  <a:srgbClr val="FF0000"/>
                </a:solidFill>
              </a:rPr>
              <a:t>DEALER SUPPORT.</a:t>
            </a:r>
            <a:r>
              <a:rPr lang="en-US" sz="1200" dirty="0"/>
              <a:t> Finally, select </a:t>
            </a:r>
            <a:r>
              <a:rPr lang="en-US" sz="1200" b="1" dirty="0">
                <a:solidFill>
                  <a:srgbClr val="FF0000"/>
                </a:solidFill>
              </a:rPr>
              <a:t>FIREARM DEALER LICENSE CERTIFICATION.</a:t>
            </a:r>
          </a:p>
        </p:txBody>
      </p:sp>
      <p:sp>
        <p:nvSpPr>
          <p:cNvPr id="8" name="Title 1"/>
          <p:cNvSpPr>
            <a:spLocks noGrp="1"/>
          </p:cNvSpPr>
          <p:nvPr>
            <p:ph type="title"/>
          </p:nvPr>
        </p:nvSpPr>
        <p:spPr>
          <a:xfrm>
            <a:off x="1133475" y="533400"/>
            <a:ext cx="6181725"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How to Navigate to the Firearm Dealer License Certification Program Website</a:t>
            </a:r>
          </a:p>
        </p:txBody>
      </p:sp>
      <p:sp>
        <p:nvSpPr>
          <p:cNvPr id="12" name="Right Arrow 11"/>
          <p:cNvSpPr/>
          <p:nvPr/>
        </p:nvSpPr>
        <p:spPr>
          <a:xfrm>
            <a:off x="3891048" y="3396126"/>
            <a:ext cx="533400" cy="2241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763000" y="6477000"/>
            <a:ext cx="381000" cy="246221"/>
          </a:xfrm>
          <a:prstGeom prst="rect">
            <a:avLst/>
          </a:prstGeom>
          <a:noFill/>
        </p:spPr>
        <p:txBody>
          <a:bodyPr wrap="square" rtlCol="0">
            <a:spAutoFit/>
          </a:bodyPr>
          <a:lstStyle/>
          <a:p>
            <a:r>
              <a:rPr lang="en-US" sz="1000" dirty="0"/>
              <a:t>4</a:t>
            </a:r>
          </a:p>
        </p:txBody>
      </p:sp>
      <p:pic>
        <p:nvPicPr>
          <p:cNvPr id="2" name="Picture 1">
            <a:extLst>
              <a:ext uri="{FF2B5EF4-FFF2-40B4-BE49-F238E27FC236}">
                <a16:creationId xmlns:a16="http://schemas.microsoft.com/office/drawing/2014/main" id="{BD316F42-140A-4D15-9D3F-40F812CB963C}"/>
              </a:ext>
            </a:extLst>
          </p:cNvPr>
          <p:cNvPicPr>
            <a:picLocks noChangeAspect="1"/>
          </p:cNvPicPr>
          <p:nvPr/>
        </p:nvPicPr>
        <p:blipFill>
          <a:blip r:embed="rId2"/>
          <a:stretch>
            <a:fillRect/>
          </a:stretch>
        </p:blipFill>
        <p:spPr>
          <a:xfrm>
            <a:off x="71437" y="3187195"/>
            <a:ext cx="3672060" cy="2070605"/>
          </a:xfrm>
          <a:prstGeom prst="rect">
            <a:avLst/>
          </a:prstGeom>
        </p:spPr>
      </p:pic>
      <p:sp>
        <p:nvSpPr>
          <p:cNvPr id="7" name="Right Arrow 6"/>
          <p:cNvSpPr/>
          <p:nvPr/>
        </p:nvSpPr>
        <p:spPr>
          <a:xfrm rot="5400000">
            <a:off x="3238500" y="3771900"/>
            <a:ext cx="4572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7587170-A595-4086-BD54-39F3485E90E4}"/>
              </a:ext>
            </a:extLst>
          </p:cNvPr>
          <p:cNvPicPr>
            <a:picLocks noChangeAspect="1"/>
          </p:cNvPicPr>
          <p:nvPr/>
        </p:nvPicPr>
        <p:blipFill>
          <a:blip r:embed="rId3"/>
          <a:stretch>
            <a:fillRect/>
          </a:stretch>
        </p:blipFill>
        <p:spPr>
          <a:xfrm>
            <a:off x="4572000" y="3189653"/>
            <a:ext cx="3781425" cy="728663"/>
          </a:xfrm>
          <a:prstGeom prst="rect">
            <a:avLst/>
          </a:prstGeom>
        </p:spPr>
      </p:pic>
      <p:sp>
        <p:nvSpPr>
          <p:cNvPr id="13" name="Right Arrow 12"/>
          <p:cNvSpPr/>
          <p:nvPr/>
        </p:nvSpPr>
        <p:spPr>
          <a:xfrm rot="5400000">
            <a:off x="7093860" y="3367023"/>
            <a:ext cx="387962" cy="2071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55A8E99-FB73-4289-81E1-D1F3A1DFBC95}"/>
              </a:ext>
            </a:extLst>
          </p:cNvPr>
          <p:cNvPicPr>
            <a:picLocks noChangeAspect="1"/>
          </p:cNvPicPr>
          <p:nvPr/>
        </p:nvPicPr>
        <p:blipFill>
          <a:blip r:embed="rId4"/>
          <a:stretch>
            <a:fillRect/>
          </a:stretch>
        </p:blipFill>
        <p:spPr>
          <a:xfrm>
            <a:off x="4876800" y="4205316"/>
            <a:ext cx="3319462" cy="984541"/>
          </a:xfrm>
          <a:prstGeom prst="rect">
            <a:avLst/>
          </a:prstGeom>
        </p:spPr>
      </p:pic>
      <p:pic>
        <p:nvPicPr>
          <p:cNvPr id="5" name="Picture 4">
            <a:extLst>
              <a:ext uri="{FF2B5EF4-FFF2-40B4-BE49-F238E27FC236}">
                <a16:creationId xmlns:a16="http://schemas.microsoft.com/office/drawing/2014/main" id="{52317EB1-6786-4348-9EFD-712A24D26CE7}"/>
              </a:ext>
            </a:extLst>
          </p:cNvPr>
          <p:cNvPicPr>
            <a:picLocks noChangeAspect="1"/>
          </p:cNvPicPr>
          <p:nvPr/>
        </p:nvPicPr>
        <p:blipFill>
          <a:blip r:embed="rId5"/>
          <a:stretch>
            <a:fillRect/>
          </a:stretch>
        </p:blipFill>
        <p:spPr>
          <a:xfrm>
            <a:off x="4226795" y="5727369"/>
            <a:ext cx="4267200" cy="872741"/>
          </a:xfrm>
          <a:prstGeom prst="rect">
            <a:avLst/>
          </a:prstGeom>
        </p:spPr>
      </p:pic>
      <p:pic>
        <p:nvPicPr>
          <p:cNvPr id="9" name="Picture 8">
            <a:extLst>
              <a:ext uri="{FF2B5EF4-FFF2-40B4-BE49-F238E27FC236}">
                <a16:creationId xmlns:a16="http://schemas.microsoft.com/office/drawing/2014/main" id="{5B700ECF-A999-4D8D-908B-716D91839B00}"/>
              </a:ext>
            </a:extLst>
          </p:cNvPr>
          <p:cNvPicPr>
            <a:picLocks noChangeAspect="1"/>
          </p:cNvPicPr>
          <p:nvPr/>
        </p:nvPicPr>
        <p:blipFill>
          <a:blip r:embed="rId6"/>
          <a:stretch>
            <a:fillRect/>
          </a:stretch>
        </p:blipFill>
        <p:spPr>
          <a:xfrm>
            <a:off x="6405455" y="3838134"/>
            <a:ext cx="223945" cy="348937"/>
          </a:xfrm>
          <a:prstGeom prst="rect">
            <a:avLst/>
          </a:prstGeom>
        </p:spPr>
      </p:pic>
      <p:pic>
        <p:nvPicPr>
          <p:cNvPr id="10" name="Picture 9">
            <a:extLst>
              <a:ext uri="{FF2B5EF4-FFF2-40B4-BE49-F238E27FC236}">
                <a16:creationId xmlns:a16="http://schemas.microsoft.com/office/drawing/2014/main" id="{DBE20B97-B8E6-4C06-8310-EB7DAFB64DA6}"/>
              </a:ext>
            </a:extLst>
          </p:cNvPr>
          <p:cNvPicPr>
            <a:picLocks noChangeAspect="1"/>
          </p:cNvPicPr>
          <p:nvPr/>
        </p:nvPicPr>
        <p:blipFill>
          <a:blip r:embed="rId7"/>
          <a:stretch>
            <a:fillRect/>
          </a:stretch>
        </p:blipFill>
        <p:spPr>
          <a:xfrm>
            <a:off x="6403827" y="5284862"/>
            <a:ext cx="225572" cy="347502"/>
          </a:xfrm>
          <a:prstGeom prst="rect">
            <a:avLst/>
          </a:prstGeom>
        </p:spPr>
      </p:pic>
      <p:pic>
        <p:nvPicPr>
          <p:cNvPr id="11" name="Picture 10">
            <a:extLst>
              <a:ext uri="{FF2B5EF4-FFF2-40B4-BE49-F238E27FC236}">
                <a16:creationId xmlns:a16="http://schemas.microsoft.com/office/drawing/2014/main" id="{4896E004-DC96-4F80-8F2A-ED530938EEF9}"/>
              </a:ext>
            </a:extLst>
          </p:cNvPr>
          <p:cNvPicPr>
            <a:picLocks noChangeAspect="1"/>
          </p:cNvPicPr>
          <p:nvPr/>
        </p:nvPicPr>
        <p:blipFill>
          <a:blip r:embed="rId6"/>
          <a:stretch>
            <a:fillRect/>
          </a:stretch>
        </p:blipFill>
        <p:spPr>
          <a:xfrm>
            <a:off x="7770076" y="4001082"/>
            <a:ext cx="262151" cy="408467"/>
          </a:xfrm>
          <a:prstGeom prst="rect">
            <a:avLst/>
          </a:prstGeom>
        </p:spPr>
      </p:pic>
      <p:pic>
        <p:nvPicPr>
          <p:cNvPr id="15" name="Picture 14">
            <a:extLst>
              <a:ext uri="{FF2B5EF4-FFF2-40B4-BE49-F238E27FC236}">
                <a16:creationId xmlns:a16="http://schemas.microsoft.com/office/drawing/2014/main" id="{F02AA52C-48E1-471F-BBD2-B4CDF0ADA64F}"/>
              </a:ext>
            </a:extLst>
          </p:cNvPr>
          <p:cNvPicPr>
            <a:picLocks noChangeAspect="1"/>
          </p:cNvPicPr>
          <p:nvPr/>
        </p:nvPicPr>
        <p:blipFill>
          <a:blip r:embed="rId6"/>
          <a:stretch>
            <a:fillRect/>
          </a:stretch>
        </p:blipFill>
        <p:spPr>
          <a:xfrm>
            <a:off x="7507925" y="5724706"/>
            <a:ext cx="262151" cy="408467"/>
          </a:xfrm>
          <a:prstGeom prst="rect">
            <a:avLst/>
          </a:prstGeom>
        </p:spPr>
      </p:pic>
    </p:spTree>
    <p:extLst>
      <p:ext uri="{BB962C8B-B14F-4D97-AF65-F5344CB8AC3E}">
        <p14:creationId xmlns:p14="http://schemas.microsoft.com/office/powerpoint/2010/main" val="41045723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352800"/>
            <a:ext cx="7753350" cy="319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0" y="4038600"/>
            <a:ext cx="1676400" cy="634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52974" y="2463225"/>
            <a:ext cx="7638052" cy="584775"/>
          </a:xfrm>
          <a:prstGeom prst="rect">
            <a:avLst/>
          </a:prstGeom>
          <a:noFill/>
        </p:spPr>
        <p:txBody>
          <a:bodyPr wrap="square" rtlCol="0">
            <a:spAutoFit/>
          </a:bodyPr>
          <a:lstStyle/>
          <a:p>
            <a:pPr algn="ctr"/>
            <a:r>
              <a:rPr lang="en-US" sz="1600" b="1" dirty="0">
                <a:solidFill>
                  <a:srgbClr val="FF0000"/>
                </a:solidFill>
              </a:rPr>
              <a:t>Once logged in, select the “Certificate/License/Permit tab at the top. Use the “Select Agency” drop down menu to select “Illinois State Police”</a:t>
            </a:r>
            <a:endParaRPr lang="en-US" sz="1200" b="1" dirty="0">
              <a:solidFill>
                <a:srgbClr val="FF0000"/>
              </a:solidFill>
            </a:endParaRPr>
          </a:p>
        </p:txBody>
      </p:sp>
      <p:sp>
        <p:nvSpPr>
          <p:cNvPr id="8" name="Right Arrow 7"/>
          <p:cNvSpPr/>
          <p:nvPr/>
        </p:nvSpPr>
        <p:spPr>
          <a:xfrm rot="5400000">
            <a:off x="7810500" y="5297672"/>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90600" y="5558169"/>
            <a:ext cx="762000" cy="233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610600" y="6477000"/>
            <a:ext cx="427074" cy="246221"/>
          </a:xfrm>
          <a:prstGeom prst="rect">
            <a:avLst/>
          </a:prstGeom>
          <a:noFill/>
        </p:spPr>
        <p:txBody>
          <a:bodyPr wrap="square" rtlCol="0">
            <a:spAutoFit/>
          </a:bodyPr>
          <a:lstStyle/>
          <a:p>
            <a:r>
              <a:rPr lang="en-US" sz="1000" dirty="0"/>
              <a:t>40</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3129191940"/>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6292312"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5400000">
            <a:off x="4686300" y="51435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5400000">
            <a:off x="5600700" y="5143500"/>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67000" y="5181600"/>
            <a:ext cx="457200" cy="622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934200" y="2971800"/>
            <a:ext cx="2133600" cy="2893100"/>
          </a:xfrm>
          <a:prstGeom prst="rect">
            <a:avLst/>
          </a:prstGeom>
          <a:noFill/>
        </p:spPr>
        <p:txBody>
          <a:bodyPr wrap="square" rtlCol="0">
            <a:spAutoFit/>
          </a:bodyPr>
          <a:lstStyle/>
          <a:p>
            <a:r>
              <a:rPr lang="en-US" sz="1400" dirty="0"/>
              <a:t>To print your certificate, select the </a:t>
            </a:r>
            <a:r>
              <a:rPr lang="en-US" sz="1400" dirty="0">
                <a:solidFill>
                  <a:srgbClr val="FF0000"/>
                </a:solidFill>
              </a:rPr>
              <a:t>“View Certificate”</a:t>
            </a:r>
            <a:r>
              <a:rPr lang="en-US" sz="1400" dirty="0"/>
              <a:t> button below. You will be given the option to open or save once you select the button.</a:t>
            </a:r>
          </a:p>
          <a:p>
            <a:endParaRPr lang="en-US" sz="1400" dirty="0"/>
          </a:p>
          <a:p>
            <a:r>
              <a:rPr lang="en-US" sz="1400" dirty="0"/>
              <a:t>If you would like to view your submitted application, you may select </a:t>
            </a:r>
            <a:r>
              <a:rPr lang="en-US" sz="1400" dirty="0">
                <a:solidFill>
                  <a:srgbClr val="FF0000"/>
                </a:solidFill>
              </a:rPr>
              <a:t>“View Application”</a:t>
            </a:r>
            <a:r>
              <a:rPr lang="en-US" sz="1400" dirty="0"/>
              <a:t>.</a:t>
            </a:r>
          </a:p>
        </p:txBody>
      </p:sp>
      <p:sp>
        <p:nvSpPr>
          <p:cNvPr id="13" name="TextBox 12"/>
          <p:cNvSpPr txBox="1"/>
          <p:nvPr/>
        </p:nvSpPr>
        <p:spPr>
          <a:xfrm>
            <a:off x="8610600" y="6477000"/>
            <a:ext cx="427074" cy="246221"/>
          </a:xfrm>
          <a:prstGeom prst="rect">
            <a:avLst/>
          </a:prstGeom>
          <a:noFill/>
        </p:spPr>
        <p:txBody>
          <a:bodyPr wrap="square" rtlCol="0">
            <a:spAutoFit/>
          </a:bodyPr>
          <a:lstStyle/>
          <a:p>
            <a:r>
              <a:rPr lang="en-US" sz="1000" dirty="0"/>
              <a:t>41</a:t>
            </a:r>
          </a:p>
        </p:txBody>
      </p:sp>
      <p:sp>
        <p:nvSpPr>
          <p:cNvPr id="10"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Tree>
    <p:extLst>
      <p:ext uri="{BB962C8B-B14F-4D97-AF65-F5344CB8AC3E}">
        <p14:creationId xmlns:p14="http://schemas.microsoft.com/office/powerpoint/2010/main" val="247429949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5600700" cy="401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2291239"/>
            <a:ext cx="2133600" cy="4401205"/>
          </a:xfrm>
          <a:prstGeom prst="rect">
            <a:avLst/>
          </a:prstGeom>
          <a:noFill/>
        </p:spPr>
        <p:txBody>
          <a:bodyPr wrap="square" rtlCol="0">
            <a:spAutoFit/>
          </a:bodyPr>
          <a:lstStyle/>
          <a:p>
            <a:r>
              <a:rPr lang="en-US" sz="1400" dirty="0"/>
              <a:t>This is an example certificate. Your certificate will contain the information you submitted within the application. </a:t>
            </a:r>
          </a:p>
          <a:p>
            <a:endParaRPr lang="en-US" sz="1400" dirty="0"/>
          </a:p>
          <a:p>
            <a:r>
              <a:rPr lang="en-US" sz="1400" dirty="0"/>
              <a:t>If you notice an error in spelling, incorrect address, etc…it was submitted on your application in error. The ISP cannot correct the information. </a:t>
            </a:r>
          </a:p>
          <a:p>
            <a:endParaRPr lang="en-US" sz="1400" dirty="0"/>
          </a:p>
          <a:p>
            <a:r>
              <a:rPr lang="en-US" sz="1400" dirty="0">
                <a:solidFill>
                  <a:srgbClr val="FF0000"/>
                </a:solidFill>
              </a:rPr>
              <a:t>Please make note of the expiration date. This corresponds to your submitted FFL expiration date.  </a:t>
            </a:r>
          </a:p>
        </p:txBody>
      </p:sp>
      <p:sp>
        <p:nvSpPr>
          <p:cNvPr id="6" name="Right Arrow 5"/>
          <p:cNvSpPr/>
          <p:nvPr/>
        </p:nvSpPr>
        <p:spPr>
          <a:xfrm rot="10800000">
            <a:off x="5105400" y="4876800"/>
            <a:ext cx="533400"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610600" y="6477000"/>
            <a:ext cx="427074" cy="246221"/>
          </a:xfrm>
          <a:prstGeom prst="rect">
            <a:avLst/>
          </a:prstGeom>
          <a:noFill/>
        </p:spPr>
        <p:txBody>
          <a:bodyPr wrap="square" rtlCol="0">
            <a:spAutoFit/>
          </a:bodyPr>
          <a:lstStyle/>
          <a:p>
            <a:r>
              <a:rPr lang="en-US" sz="1000" dirty="0"/>
              <a:t>42</a:t>
            </a:r>
          </a:p>
        </p:txBody>
      </p:sp>
      <p:sp>
        <p:nvSpPr>
          <p:cNvPr id="9"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STEP 2: COMPLETE YOUR FIREARM DEALER LICENSE CERTIFICATION APPLICATION</a:t>
            </a:r>
          </a:p>
        </p:txBody>
      </p:sp>
      <p:sp>
        <p:nvSpPr>
          <p:cNvPr id="2" name="TextBox 1"/>
          <p:cNvSpPr txBox="1"/>
          <p:nvPr/>
        </p:nvSpPr>
        <p:spPr>
          <a:xfrm rot="19260024">
            <a:off x="944797" y="2876885"/>
            <a:ext cx="4320702" cy="3139321"/>
          </a:xfrm>
          <a:prstGeom prst="rect">
            <a:avLst/>
          </a:prstGeom>
          <a:noFill/>
        </p:spPr>
        <p:txBody>
          <a:bodyPr wrap="square" rtlCol="0">
            <a:spAutoFit/>
          </a:bodyPr>
          <a:lstStyle/>
          <a:p>
            <a:pPr algn="ctr"/>
            <a:r>
              <a:rPr lang="en-US" sz="6600" dirty="0">
                <a:solidFill>
                  <a:srgbClr val="FF0000"/>
                </a:solidFill>
                <a:effectLst>
                  <a:outerShdw blurRad="38100" dist="38100" dir="2700000" algn="tl">
                    <a:srgbClr val="000000">
                      <a:alpha val="43137"/>
                    </a:srgbClr>
                  </a:outerShdw>
                </a:effectLst>
              </a:rPr>
              <a:t>------SAMPLE    -------</a:t>
            </a:r>
          </a:p>
        </p:txBody>
      </p:sp>
    </p:spTree>
    <p:extLst>
      <p:ext uri="{BB962C8B-B14F-4D97-AF65-F5344CB8AC3E}">
        <p14:creationId xmlns:p14="http://schemas.microsoft.com/office/powerpoint/2010/main" val="1249331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102C13-768B-4EDE-A6C9-25AB46209C28}"/>
              </a:ext>
            </a:extLst>
          </p:cNvPr>
          <p:cNvPicPr>
            <a:picLocks noChangeAspect="1"/>
          </p:cNvPicPr>
          <p:nvPr/>
        </p:nvPicPr>
        <p:blipFill>
          <a:blip r:embed="rId2"/>
          <a:stretch>
            <a:fillRect/>
          </a:stretch>
        </p:blipFill>
        <p:spPr>
          <a:xfrm>
            <a:off x="294969" y="2267690"/>
            <a:ext cx="6708344" cy="4453836"/>
          </a:xfrm>
          <a:prstGeom prst="rect">
            <a:avLst/>
          </a:prstGeom>
        </p:spPr>
      </p:pic>
      <p:sp>
        <p:nvSpPr>
          <p:cNvPr id="12" name="Title 1"/>
          <p:cNvSpPr txBox="1">
            <a:spLocks/>
          </p:cNvSpPr>
          <p:nvPr/>
        </p:nvSpPr>
        <p:spPr bwMode="gray">
          <a:xfrm>
            <a:off x="1133475" y="533400"/>
            <a:ext cx="6181725" cy="1447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Bef>
                <a:spcPts val="200"/>
              </a:spcBef>
            </a:pPr>
            <a:r>
              <a:rPr lang="en-US" sz="2800" b="1" dirty="0">
                <a:solidFill>
                  <a:schemeClr val="bg1"/>
                </a:solidFill>
                <a:latin typeface="Calibri"/>
                <a:ea typeface="Times New Roman"/>
                <a:cs typeface="Times New Roman"/>
              </a:rPr>
              <a:t>Dealer Employee Change Form &amp;</a:t>
            </a:r>
          </a:p>
          <a:p>
            <a:pPr algn="ctr">
              <a:lnSpc>
                <a:spcPct val="107000"/>
              </a:lnSpc>
              <a:spcBef>
                <a:spcPts val="200"/>
              </a:spcBef>
            </a:pPr>
            <a:r>
              <a:rPr lang="en-US" sz="2800" b="1" dirty="0">
                <a:solidFill>
                  <a:schemeClr val="bg1"/>
                </a:solidFill>
                <a:latin typeface="Calibri"/>
                <a:ea typeface="Times New Roman"/>
                <a:cs typeface="Times New Roman"/>
              </a:rPr>
              <a:t>Dealer Employee Annual Training Form</a:t>
            </a:r>
          </a:p>
        </p:txBody>
      </p:sp>
      <p:sp>
        <p:nvSpPr>
          <p:cNvPr id="14" name="TextBox 13"/>
          <p:cNvSpPr txBox="1"/>
          <p:nvPr/>
        </p:nvSpPr>
        <p:spPr>
          <a:xfrm>
            <a:off x="8610600" y="6477000"/>
            <a:ext cx="427074" cy="246221"/>
          </a:xfrm>
          <a:prstGeom prst="rect">
            <a:avLst/>
          </a:prstGeom>
          <a:noFill/>
        </p:spPr>
        <p:txBody>
          <a:bodyPr wrap="square" rtlCol="0">
            <a:spAutoFit/>
          </a:bodyPr>
          <a:lstStyle/>
          <a:p>
            <a:r>
              <a:rPr lang="en-US" sz="1000" dirty="0"/>
              <a:t>43</a:t>
            </a:r>
          </a:p>
        </p:txBody>
      </p:sp>
      <p:sp>
        <p:nvSpPr>
          <p:cNvPr id="7" name="Right Arrow 6"/>
          <p:cNvSpPr/>
          <p:nvPr/>
        </p:nvSpPr>
        <p:spPr>
          <a:xfrm rot="10800000">
            <a:off x="2317538" y="6172200"/>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2819399" y="6407454"/>
            <a:ext cx="608545" cy="270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162800" y="4021747"/>
            <a:ext cx="1715386" cy="2677656"/>
          </a:xfrm>
          <a:prstGeom prst="rect">
            <a:avLst/>
          </a:prstGeom>
          <a:noFill/>
        </p:spPr>
        <p:txBody>
          <a:bodyPr wrap="square" rtlCol="0">
            <a:spAutoFit/>
          </a:bodyPr>
          <a:lstStyle/>
          <a:p>
            <a:r>
              <a:rPr lang="en-US" sz="1200" dirty="0"/>
              <a:t>To update your employee list and upload annual training certifications, use these 2 links. </a:t>
            </a:r>
          </a:p>
          <a:p>
            <a:pPr algn="just"/>
            <a:endParaRPr lang="en-US" sz="1200" dirty="0"/>
          </a:p>
          <a:p>
            <a:r>
              <a:rPr lang="en-US" sz="1200" dirty="0"/>
              <a:t>These links are only to be used for updating information </a:t>
            </a:r>
            <a:r>
              <a:rPr lang="en-US" sz="1200" u="sng" dirty="0">
                <a:solidFill>
                  <a:srgbClr val="FF0000"/>
                </a:solidFill>
              </a:rPr>
              <a:t>after</a:t>
            </a:r>
            <a:r>
              <a:rPr lang="en-US" sz="1200" dirty="0"/>
              <a:t> you submit your </a:t>
            </a:r>
            <a:r>
              <a:rPr lang="en-US" sz="1200" dirty="0">
                <a:solidFill>
                  <a:srgbClr val="FF0000"/>
                </a:solidFill>
              </a:rPr>
              <a:t>application</a:t>
            </a:r>
            <a:r>
              <a:rPr lang="en-US" sz="1200" dirty="0"/>
              <a:t> to keep it up-to-date.</a:t>
            </a:r>
          </a:p>
        </p:txBody>
      </p:sp>
      <p:sp>
        <p:nvSpPr>
          <p:cNvPr id="9" name="TextBox 8"/>
          <p:cNvSpPr txBox="1"/>
          <p:nvPr/>
        </p:nvSpPr>
        <p:spPr>
          <a:xfrm>
            <a:off x="7179961" y="2438400"/>
            <a:ext cx="1857713" cy="1384995"/>
          </a:xfrm>
          <a:prstGeom prst="rect">
            <a:avLst/>
          </a:prstGeom>
          <a:noFill/>
        </p:spPr>
        <p:txBody>
          <a:bodyPr wrap="square" rtlCol="0">
            <a:spAutoFit/>
          </a:bodyPr>
          <a:lstStyle/>
          <a:p>
            <a:r>
              <a:rPr lang="en-US" sz="1400" dirty="0">
                <a:solidFill>
                  <a:srgbClr val="FF0000"/>
                </a:solidFill>
              </a:rPr>
              <a:t>These 2 links to preform your application maintenance do </a:t>
            </a:r>
            <a:r>
              <a:rPr lang="en-US" sz="1400" b="1" u="sng" dirty="0">
                <a:solidFill>
                  <a:srgbClr val="FF0000"/>
                </a:solidFill>
              </a:rPr>
              <a:t>not</a:t>
            </a:r>
            <a:r>
              <a:rPr lang="en-US" sz="1400" dirty="0">
                <a:solidFill>
                  <a:srgbClr val="FF0000"/>
                </a:solidFill>
              </a:rPr>
              <a:t> require a fee ($).</a:t>
            </a:r>
          </a:p>
        </p:txBody>
      </p:sp>
    </p:spTree>
    <p:extLst>
      <p:ext uri="{BB962C8B-B14F-4D97-AF65-F5344CB8AC3E}">
        <p14:creationId xmlns:p14="http://schemas.microsoft.com/office/powerpoint/2010/main" val="98329073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188281"/>
            <a:ext cx="7543799" cy="646331"/>
          </a:xfrm>
          <a:prstGeom prst="rect">
            <a:avLst/>
          </a:prstGeom>
          <a:noFill/>
        </p:spPr>
        <p:txBody>
          <a:bodyPr wrap="square" rtlCol="0">
            <a:spAutoFit/>
          </a:bodyPr>
          <a:lstStyle/>
          <a:p>
            <a:pPr algn="just"/>
            <a:r>
              <a:rPr lang="en-US" sz="1200" dirty="0">
                <a:solidFill>
                  <a:srgbClr val="FF0000"/>
                </a:solidFill>
              </a:rPr>
              <a:t>Start</a:t>
            </a:r>
            <a:r>
              <a:rPr lang="en-US" sz="1200" dirty="0"/>
              <a:t> by clicking on 1) </a:t>
            </a:r>
            <a:r>
              <a:rPr lang="en-US" sz="1200" dirty="0">
                <a:solidFill>
                  <a:srgbClr val="FF0000"/>
                </a:solidFill>
              </a:rPr>
              <a:t>“Pre-application Checklist”. </a:t>
            </a:r>
            <a:r>
              <a:rPr lang="en-US" sz="1200" dirty="0"/>
              <a:t>This will let you know what items you will need </a:t>
            </a:r>
            <a:r>
              <a:rPr lang="en-US" sz="1200" u="sng" dirty="0"/>
              <a:t>before</a:t>
            </a:r>
            <a:r>
              <a:rPr lang="en-US" sz="1200" dirty="0"/>
              <a:t> you apply. Be sure to have these items filled out and saved to a location on your computer which allows them to be easily uploaded later on in the application process. </a:t>
            </a:r>
            <a:endParaRPr lang="en-US" sz="1200" b="1" dirty="0"/>
          </a:p>
        </p:txBody>
      </p:sp>
      <p:sp>
        <p:nvSpPr>
          <p:cNvPr id="8" name="Title 1"/>
          <p:cNvSpPr>
            <a:spLocks noGrp="1"/>
          </p:cNvSpPr>
          <p:nvPr>
            <p:ph type="title"/>
          </p:nvPr>
        </p:nvSpPr>
        <p:spPr>
          <a:xfrm>
            <a:off x="1447800" y="533400"/>
            <a:ext cx="5791201"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Items to Review and Fill Out </a:t>
            </a:r>
            <a:r>
              <a:rPr lang="en-US" sz="2800" b="1" u="sng" dirty="0">
                <a:solidFill>
                  <a:schemeClr val="bg1"/>
                </a:solidFill>
                <a:latin typeface="Calibri"/>
                <a:ea typeface="Times New Roman"/>
                <a:cs typeface="Times New Roman"/>
              </a:rPr>
              <a:t>Before</a:t>
            </a:r>
            <a:r>
              <a:rPr lang="en-US" sz="2800" b="1" dirty="0">
                <a:solidFill>
                  <a:schemeClr val="bg1"/>
                </a:solidFill>
                <a:latin typeface="Calibri"/>
                <a:ea typeface="Times New Roman"/>
                <a:cs typeface="Times New Roman"/>
              </a:rPr>
              <a:t> You Start Your Business Account &amp; Application</a:t>
            </a:r>
          </a:p>
        </p:txBody>
      </p:sp>
      <p:sp>
        <p:nvSpPr>
          <p:cNvPr id="10" name="TextBox 9"/>
          <p:cNvSpPr txBox="1"/>
          <p:nvPr/>
        </p:nvSpPr>
        <p:spPr>
          <a:xfrm>
            <a:off x="8763000" y="6477000"/>
            <a:ext cx="381000" cy="246221"/>
          </a:xfrm>
          <a:prstGeom prst="rect">
            <a:avLst/>
          </a:prstGeom>
          <a:noFill/>
        </p:spPr>
        <p:txBody>
          <a:bodyPr wrap="square" rtlCol="0">
            <a:spAutoFit/>
          </a:bodyPr>
          <a:lstStyle/>
          <a:p>
            <a:r>
              <a:rPr lang="en-US" sz="1000" dirty="0"/>
              <a:t>5</a:t>
            </a:r>
          </a:p>
        </p:txBody>
      </p:sp>
      <p:pic>
        <p:nvPicPr>
          <p:cNvPr id="2" name="Picture 1">
            <a:extLst>
              <a:ext uri="{FF2B5EF4-FFF2-40B4-BE49-F238E27FC236}">
                <a16:creationId xmlns:a16="http://schemas.microsoft.com/office/drawing/2014/main" id="{BF499F93-C8D0-4ADB-BE79-F425F95E5C11}"/>
              </a:ext>
            </a:extLst>
          </p:cNvPr>
          <p:cNvPicPr>
            <a:picLocks noChangeAspect="1"/>
          </p:cNvPicPr>
          <p:nvPr/>
        </p:nvPicPr>
        <p:blipFill>
          <a:blip r:embed="rId2"/>
          <a:stretch>
            <a:fillRect/>
          </a:stretch>
        </p:blipFill>
        <p:spPr>
          <a:xfrm>
            <a:off x="1503095" y="2926347"/>
            <a:ext cx="6137809" cy="3678793"/>
          </a:xfrm>
          <a:prstGeom prst="rect">
            <a:avLst/>
          </a:prstGeom>
        </p:spPr>
      </p:pic>
      <p:sp>
        <p:nvSpPr>
          <p:cNvPr id="9" name="Right Arrow 8"/>
          <p:cNvSpPr/>
          <p:nvPr/>
        </p:nvSpPr>
        <p:spPr>
          <a:xfrm rot="10800000">
            <a:off x="4581831" y="3962400"/>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404617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6C128-9CF6-4435-9A78-1CF9E1491596}"/>
              </a:ext>
            </a:extLst>
          </p:cNvPr>
          <p:cNvPicPr>
            <a:picLocks noChangeAspect="1"/>
          </p:cNvPicPr>
          <p:nvPr/>
        </p:nvPicPr>
        <p:blipFill>
          <a:blip r:embed="rId2"/>
          <a:stretch>
            <a:fillRect/>
          </a:stretch>
        </p:blipFill>
        <p:spPr>
          <a:xfrm>
            <a:off x="1676400" y="2921607"/>
            <a:ext cx="6342728" cy="3801614"/>
          </a:xfrm>
          <a:prstGeom prst="rect">
            <a:avLst/>
          </a:prstGeom>
        </p:spPr>
      </p:pic>
      <p:sp>
        <p:nvSpPr>
          <p:cNvPr id="7" name="TextBox 6"/>
          <p:cNvSpPr txBox="1"/>
          <p:nvPr/>
        </p:nvSpPr>
        <p:spPr>
          <a:xfrm>
            <a:off x="762000" y="2281535"/>
            <a:ext cx="7543799" cy="646331"/>
          </a:xfrm>
          <a:prstGeom prst="rect">
            <a:avLst/>
          </a:prstGeom>
          <a:noFill/>
        </p:spPr>
        <p:txBody>
          <a:bodyPr wrap="square" rtlCol="0">
            <a:spAutoFit/>
          </a:bodyPr>
          <a:lstStyle/>
          <a:p>
            <a:pPr algn="just"/>
            <a:r>
              <a:rPr lang="en-US" sz="1200" dirty="0"/>
              <a:t>It is </a:t>
            </a:r>
            <a:r>
              <a:rPr lang="en-US" sz="1200" b="1" u="sng" dirty="0">
                <a:solidFill>
                  <a:srgbClr val="FF0000"/>
                </a:solidFill>
              </a:rPr>
              <a:t>highly recommended </a:t>
            </a:r>
            <a:r>
              <a:rPr lang="en-US" sz="1200" dirty="0"/>
              <a:t>that you print this PowerPoint slideshow which will guide you through both the creation of your </a:t>
            </a:r>
            <a:r>
              <a:rPr lang="en-US" sz="1200" u="sng" dirty="0"/>
              <a:t>Business Account</a:t>
            </a:r>
            <a:r>
              <a:rPr lang="en-US" sz="1200" dirty="0"/>
              <a:t> and submission of your </a:t>
            </a:r>
            <a:r>
              <a:rPr lang="en-US" sz="1200" u="sng" dirty="0"/>
              <a:t>Application</a:t>
            </a:r>
            <a:r>
              <a:rPr lang="en-US" sz="1200" dirty="0"/>
              <a:t> step-by-step. Continue to follow the numbers in order.</a:t>
            </a:r>
            <a:endParaRPr lang="en-US" sz="1200" b="1" dirty="0"/>
          </a:p>
        </p:txBody>
      </p:sp>
      <p:sp>
        <p:nvSpPr>
          <p:cNvPr id="8" name="Title 1"/>
          <p:cNvSpPr>
            <a:spLocks noGrp="1"/>
          </p:cNvSpPr>
          <p:nvPr>
            <p:ph type="title"/>
          </p:nvPr>
        </p:nvSpPr>
        <p:spPr>
          <a:xfrm>
            <a:off x="1447800" y="533400"/>
            <a:ext cx="5791201"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Items to Review and Fill Out </a:t>
            </a:r>
            <a:r>
              <a:rPr lang="en-US" sz="2800" b="1" u="sng" dirty="0">
                <a:solidFill>
                  <a:schemeClr val="bg1"/>
                </a:solidFill>
                <a:latin typeface="Calibri"/>
                <a:ea typeface="Times New Roman"/>
                <a:cs typeface="Times New Roman"/>
              </a:rPr>
              <a:t>Before</a:t>
            </a:r>
            <a:r>
              <a:rPr lang="en-US" sz="2800" b="1" dirty="0">
                <a:solidFill>
                  <a:schemeClr val="bg1"/>
                </a:solidFill>
                <a:latin typeface="Calibri"/>
                <a:ea typeface="Times New Roman"/>
                <a:cs typeface="Times New Roman"/>
              </a:rPr>
              <a:t> You Start Your Business Account &amp; Application</a:t>
            </a:r>
          </a:p>
        </p:txBody>
      </p:sp>
      <p:sp>
        <p:nvSpPr>
          <p:cNvPr id="9" name="Right Arrow 8"/>
          <p:cNvSpPr/>
          <p:nvPr/>
        </p:nvSpPr>
        <p:spPr>
          <a:xfrm rot="10800000">
            <a:off x="5029202" y="4552266"/>
            <a:ext cx="608545" cy="1333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763000" y="6477000"/>
            <a:ext cx="381000" cy="246221"/>
          </a:xfrm>
          <a:prstGeom prst="rect">
            <a:avLst/>
          </a:prstGeom>
          <a:noFill/>
        </p:spPr>
        <p:txBody>
          <a:bodyPr wrap="square" rtlCol="0">
            <a:spAutoFit/>
          </a:bodyPr>
          <a:lstStyle/>
          <a:p>
            <a:r>
              <a:rPr lang="en-US" sz="1000" dirty="0"/>
              <a:t>6</a:t>
            </a:r>
          </a:p>
        </p:txBody>
      </p:sp>
      <p:sp>
        <p:nvSpPr>
          <p:cNvPr id="10" name="Right Arrow 9"/>
          <p:cNvSpPr/>
          <p:nvPr/>
        </p:nvSpPr>
        <p:spPr>
          <a:xfrm rot="5400000">
            <a:off x="707557" y="5279557"/>
            <a:ext cx="2318686"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5029201" y="5011429"/>
            <a:ext cx="518866" cy="1148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5029200" y="5420000"/>
            <a:ext cx="518866" cy="1148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5029200" y="5867400"/>
            <a:ext cx="518866" cy="1148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5029199" y="6308576"/>
            <a:ext cx="518866" cy="1148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77541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8B969-7F11-415D-837E-58A2DF8BE25E}"/>
              </a:ext>
            </a:extLst>
          </p:cNvPr>
          <p:cNvPicPr>
            <a:picLocks noChangeAspect="1"/>
          </p:cNvPicPr>
          <p:nvPr/>
        </p:nvPicPr>
        <p:blipFill>
          <a:blip r:embed="rId2"/>
          <a:stretch>
            <a:fillRect/>
          </a:stretch>
        </p:blipFill>
        <p:spPr>
          <a:xfrm>
            <a:off x="990600" y="2971800"/>
            <a:ext cx="6140079" cy="3680153"/>
          </a:xfrm>
          <a:prstGeom prst="rect">
            <a:avLst/>
          </a:prstGeom>
        </p:spPr>
      </p:pic>
      <p:sp>
        <p:nvSpPr>
          <p:cNvPr id="7" name="TextBox 6"/>
          <p:cNvSpPr txBox="1"/>
          <p:nvPr/>
        </p:nvSpPr>
        <p:spPr>
          <a:xfrm>
            <a:off x="762000" y="2140803"/>
            <a:ext cx="7543799" cy="830997"/>
          </a:xfrm>
          <a:prstGeom prst="rect">
            <a:avLst/>
          </a:prstGeom>
          <a:noFill/>
        </p:spPr>
        <p:txBody>
          <a:bodyPr wrap="square" rtlCol="0">
            <a:spAutoFit/>
          </a:bodyPr>
          <a:lstStyle/>
          <a:p>
            <a:pPr algn="just"/>
            <a:r>
              <a:rPr lang="en-US" sz="1200" dirty="0"/>
              <a:t>When you reach </a:t>
            </a:r>
            <a:r>
              <a:rPr lang="en-US" sz="1200" dirty="0">
                <a:solidFill>
                  <a:srgbClr val="FF0000"/>
                </a:solidFill>
              </a:rPr>
              <a:t>number 6</a:t>
            </a:r>
            <a:r>
              <a:rPr lang="en-US" sz="1200" dirty="0"/>
              <a:t> in the list, and have all required documentation and forms completed, you are ready to create your </a:t>
            </a:r>
            <a:r>
              <a:rPr lang="en-US" sz="1200" dirty="0">
                <a:solidFill>
                  <a:srgbClr val="FF0000"/>
                </a:solidFill>
              </a:rPr>
              <a:t>Business Account</a:t>
            </a:r>
            <a:r>
              <a:rPr lang="en-US" sz="1200" dirty="0"/>
              <a:t>. Your Business Account </a:t>
            </a:r>
            <a:r>
              <a:rPr lang="en-US" sz="1200" b="1" u="sng" dirty="0">
                <a:solidFill>
                  <a:srgbClr val="FF0000"/>
                </a:solidFill>
              </a:rPr>
              <a:t>must</a:t>
            </a:r>
            <a:r>
              <a:rPr lang="en-US" sz="1200" dirty="0"/>
              <a:t> be created first before you can begin your application. Click on </a:t>
            </a:r>
            <a:r>
              <a:rPr lang="en-US" sz="1200" dirty="0">
                <a:solidFill>
                  <a:srgbClr val="FF0000"/>
                </a:solidFill>
              </a:rPr>
              <a:t>“FDLC Application” </a:t>
            </a:r>
            <a:r>
              <a:rPr lang="en-US" sz="1200" dirty="0"/>
              <a:t>which will direct you to additional links including the </a:t>
            </a:r>
            <a:r>
              <a:rPr lang="en-US" sz="1200" u="sng" dirty="0"/>
              <a:t>Business Account Registration link</a:t>
            </a:r>
            <a:r>
              <a:rPr lang="en-US" sz="1200" dirty="0"/>
              <a:t>.</a:t>
            </a:r>
            <a:endParaRPr lang="en-US" sz="1200" b="1" dirty="0"/>
          </a:p>
        </p:txBody>
      </p:sp>
      <p:sp>
        <p:nvSpPr>
          <p:cNvPr id="8" name="Title 1"/>
          <p:cNvSpPr>
            <a:spLocks noGrp="1"/>
          </p:cNvSpPr>
          <p:nvPr>
            <p:ph type="title"/>
          </p:nvPr>
        </p:nvSpPr>
        <p:spPr>
          <a:xfrm>
            <a:off x="1447800" y="533400"/>
            <a:ext cx="5791201"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Items to Review and Fill Out </a:t>
            </a:r>
            <a:r>
              <a:rPr lang="en-US" sz="2800" b="1" u="sng" dirty="0">
                <a:solidFill>
                  <a:schemeClr val="bg1"/>
                </a:solidFill>
                <a:latin typeface="Calibri"/>
                <a:ea typeface="Times New Roman"/>
                <a:cs typeface="Times New Roman"/>
              </a:rPr>
              <a:t>Before</a:t>
            </a:r>
            <a:r>
              <a:rPr lang="en-US" sz="2800" b="1" dirty="0">
                <a:solidFill>
                  <a:schemeClr val="bg1"/>
                </a:solidFill>
                <a:latin typeface="Calibri"/>
                <a:ea typeface="Times New Roman"/>
                <a:cs typeface="Times New Roman"/>
              </a:rPr>
              <a:t> You Start Your Business Account &amp; Application</a:t>
            </a:r>
          </a:p>
        </p:txBody>
      </p:sp>
      <p:sp>
        <p:nvSpPr>
          <p:cNvPr id="9" name="Right Arrow 8"/>
          <p:cNvSpPr/>
          <p:nvPr/>
        </p:nvSpPr>
        <p:spPr>
          <a:xfrm rot="10800000">
            <a:off x="2590800" y="6206977"/>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07981" y="3971640"/>
            <a:ext cx="2306184" cy="830997"/>
          </a:xfrm>
          <a:prstGeom prst="rect">
            <a:avLst/>
          </a:prstGeom>
          <a:noFill/>
        </p:spPr>
        <p:txBody>
          <a:bodyPr wrap="square" rtlCol="0">
            <a:spAutoFit/>
          </a:bodyPr>
          <a:lstStyle/>
          <a:p>
            <a:pPr algn="just"/>
            <a:r>
              <a:rPr lang="en-US" sz="1200" dirty="0">
                <a:solidFill>
                  <a:srgbClr val="FF0000"/>
                </a:solidFill>
              </a:rPr>
              <a:t>Please review the statute in its entirety. A list of FAQs are provided for additional guidance. </a:t>
            </a:r>
            <a:endParaRPr lang="en-US" sz="1200" b="1" dirty="0">
              <a:solidFill>
                <a:srgbClr val="FF0000"/>
              </a:solidFill>
            </a:endParaRPr>
          </a:p>
        </p:txBody>
      </p:sp>
      <p:sp>
        <p:nvSpPr>
          <p:cNvPr id="10" name="Right Arrow 9"/>
          <p:cNvSpPr/>
          <p:nvPr/>
        </p:nvSpPr>
        <p:spPr>
          <a:xfrm rot="16200000">
            <a:off x="4366342" y="3401085"/>
            <a:ext cx="570359"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6200000">
            <a:off x="6555432" y="3401085"/>
            <a:ext cx="570359"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63000" y="6477000"/>
            <a:ext cx="381000" cy="246221"/>
          </a:xfrm>
          <a:prstGeom prst="rect">
            <a:avLst/>
          </a:prstGeom>
          <a:noFill/>
        </p:spPr>
        <p:txBody>
          <a:bodyPr wrap="square" rtlCol="0">
            <a:spAutoFit/>
          </a:bodyPr>
          <a:lstStyle/>
          <a:p>
            <a:r>
              <a:rPr lang="en-US" sz="1000" dirty="0"/>
              <a:t>7</a:t>
            </a:r>
          </a:p>
        </p:txBody>
      </p:sp>
    </p:spTree>
    <p:extLst>
      <p:ext uri="{BB962C8B-B14F-4D97-AF65-F5344CB8AC3E}">
        <p14:creationId xmlns:p14="http://schemas.microsoft.com/office/powerpoint/2010/main" val="306929303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FBD97-F16C-4A69-A7FE-0C6F2B587104}"/>
              </a:ext>
            </a:extLst>
          </p:cNvPr>
          <p:cNvPicPr>
            <a:picLocks noChangeAspect="1"/>
          </p:cNvPicPr>
          <p:nvPr/>
        </p:nvPicPr>
        <p:blipFill>
          <a:blip r:embed="rId2"/>
          <a:stretch>
            <a:fillRect/>
          </a:stretch>
        </p:blipFill>
        <p:spPr>
          <a:xfrm>
            <a:off x="2171172" y="3145652"/>
            <a:ext cx="4809076" cy="3692683"/>
          </a:xfrm>
          <a:prstGeom prst="rect">
            <a:avLst/>
          </a:prstGeom>
        </p:spPr>
      </p:pic>
      <p:sp>
        <p:nvSpPr>
          <p:cNvPr id="6" name="TextBox 5"/>
          <p:cNvSpPr txBox="1"/>
          <p:nvPr/>
        </p:nvSpPr>
        <p:spPr>
          <a:xfrm>
            <a:off x="320747" y="2104617"/>
            <a:ext cx="8389090" cy="938719"/>
          </a:xfrm>
          <a:prstGeom prst="rect">
            <a:avLst/>
          </a:prstGeom>
          <a:noFill/>
        </p:spPr>
        <p:txBody>
          <a:bodyPr wrap="square" rtlCol="0">
            <a:spAutoFit/>
          </a:bodyPr>
          <a:lstStyle/>
          <a:p>
            <a:r>
              <a:rPr lang="en-US" sz="1100" dirty="0"/>
              <a:t>First, you </a:t>
            </a:r>
            <a:r>
              <a:rPr lang="en-US" sz="1100" b="1" u="sng" dirty="0"/>
              <a:t>must</a:t>
            </a:r>
            <a:r>
              <a:rPr lang="en-US" sz="1100" dirty="0"/>
              <a:t> click on the “</a:t>
            </a:r>
            <a:r>
              <a:rPr lang="en-US" sz="1100" dirty="0">
                <a:solidFill>
                  <a:srgbClr val="FF0000"/>
                </a:solidFill>
              </a:rPr>
              <a:t>Business Account Registration” </a:t>
            </a:r>
            <a:r>
              <a:rPr lang="en-US" sz="1100" dirty="0"/>
              <a:t>hyperlink to create your business account. This is required before you can complete your application. </a:t>
            </a:r>
          </a:p>
          <a:p>
            <a:endParaRPr lang="en-US" sz="1100" dirty="0"/>
          </a:p>
          <a:p>
            <a:r>
              <a:rPr lang="en-US" sz="1100" dirty="0"/>
              <a:t>If you need help with your </a:t>
            </a:r>
            <a:r>
              <a:rPr lang="en-US" sz="1100" dirty="0">
                <a:solidFill>
                  <a:srgbClr val="FF0000"/>
                </a:solidFill>
              </a:rPr>
              <a:t>log-in username</a:t>
            </a:r>
            <a:r>
              <a:rPr lang="en-US" sz="1100" dirty="0"/>
              <a:t> or other technical problems for the business account or application launching issues, email the support link  </a:t>
            </a:r>
          </a:p>
        </p:txBody>
      </p:sp>
      <p:sp>
        <p:nvSpPr>
          <p:cNvPr id="8" name="Title 1"/>
          <p:cNvSpPr>
            <a:spLocks noGrp="1"/>
          </p:cNvSpPr>
          <p:nvPr>
            <p:ph type="title"/>
          </p:nvPr>
        </p:nvSpPr>
        <p:spPr>
          <a:xfrm>
            <a:off x="1133475" y="533400"/>
            <a:ext cx="6181725"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STEP 1: CREATE YOUR BUSINESS ACCOUNT</a:t>
            </a:r>
          </a:p>
        </p:txBody>
      </p:sp>
      <p:sp>
        <p:nvSpPr>
          <p:cNvPr id="9" name="TextBox 8"/>
          <p:cNvSpPr txBox="1"/>
          <p:nvPr/>
        </p:nvSpPr>
        <p:spPr>
          <a:xfrm>
            <a:off x="8763000" y="6477000"/>
            <a:ext cx="381000" cy="246221"/>
          </a:xfrm>
          <a:prstGeom prst="rect">
            <a:avLst/>
          </a:prstGeom>
          <a:noFill/>
        </p:spPr>
        <p:txBody>
          <a:bodyPr wrap="square" rtlCol="0">
            <a:spAutoFit/>
          </a:bodyPr>
          <a:lstStyle/>
          <a:p>
            <a:r>
              <a:rPr lang="en-US" sz="1000" dirty="0"/>
              <a:t>8</a:t>
            </a:r>
          </a:p>
        </p:txBody>
      </p:sp>
      <p:sp>
        <p:nvSpPr>
          <p:cNvPr id="11" name="Right Arrow 10"/>
          <p:cNvSpPr/>
          <p:nvPr/>
        </p:nvSpPr>
        <p:spPr>
          <a:xfrm rot="10800000">
            <a:off x="3733800" y="5562600"/>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3539592" y="4991993"/>
            <a:ext cx="684745" cy="270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a:off x="2930518" y="4953000"/>
            <a:ext cx="12181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4962832"/>
            <a:ext cx="4196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41580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533400"/>
            <a:ext cx="6181725" cy="1447800"/>
          </a:xfrm>
        </p:spPr>
        <p:txBody>
          <a:bodyPr/>
          <a:lstStyle/>
          <a:p>
            <a:pPr marL="0" marR="0" algn="ctr">
              <a:lnSpc>
                <a:spcPct val="107000"/>
              </a:lnSpc>
              <a:spcBef>
                <a:spcPts val="200"/>
              </a:spcBef>
              <a:spcAft>
                <a:spcPts val="0"/>
              </a:spcAft>
            </a:pPr>
            <a:r>
              <a:rPr lang="en-US" sz="2800" b="1" dirty="0">
                <a:solidFill>
                  <a:schemeClr val="bg1"/>
                </a:solidFill>
                <a:latin typeface="Calibri"/>
                <a:ea typeface="Times New Roman"/>
                <a:cs typeface="Times New Roman"/>
              </a:rPr>
              <a:t>STEP 1: CREATE YOUR BUSINESS ACCOUNT</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55" t="16355" r="28111" b="1512"/>
          <a:stretch/>
        </p:blipFill>
        <p:spPr bwMode="auto">
          <a:xfrm>
            <a:off x="2103120" y="2529841"/>
            <a:ext cx="4876800" cy="4328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6781800" y="5674794"/>
            <a:ext cx="8382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734300" y="5253588"/>
            <a:ext cx="1143000" cy="1223412"/>
          </a:xfrm>
          <a:prstGeom prst="rect">
            <a:avLst/>
          </a:prstGeom>
          <a:noFill/>
        </p:spPr>
        <p:txBody>
          <a:bodyPr wrap="square" rtlCol="0">
            <a:spAutoFit/>
          </a:bodyPr>
          <a:lstStyle/>
          <a:p>
            <a:r>
              <a:rPr lang="en-US" sz="1050" b="1" dirty="0">
                <a:solidFill>
                  <a:srgbClr val="FF0000"/>
                </a:solidFill>
              </a:rPr>
              <a:t>Select </a:t>
            </a:r>
            <a:r>
              <a:rPr lang="en-US" sz="1050" dirty="0">
                <a:solidFill>
                  <a:srgbClr val="FF0000"/>
                </a:solidFill>
              </a:rPr>
              <a:t>“</a:t>
            </a:r>
            <a:r>
              <a:rPr lang="en-US" sz="1050" b="1" dirty="0">
                <a:solidFill>
                  <a:srgbClr val="FF0000"/>
                </a:solidFill>
              </a:rPr>
              <a:t>Business</a:t>
            </a:r>
            <a:r>
              <a:rPr lang="en-US" sz="1050" dirty="0">
                <a:solidFill>
                  <a:srgbClr val="FF0000"/>
                </a:solidFill>
              </a:rPr>
              <a:t>” as your account type.  This is for both retail and non-retail locations.</a:t>
            </a:r>
          </a:p>
        </p:txBody>
      </p:sp>
      <p:cxnSp>
        <p:nvCxnSpPr>
          <p:cNvPr id="15" name="Straight Connector 14"/>
          <p:cNvCxnSpPr/>
          <p:nvPr/>
        </p:nvCxnSpPr>
        <p:spPr>
          <a:xfrm flipH="1">
            <a:off x="2489791" y="4836594"/>
            <a:ext cx="2026920" cy="1676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12651" y="4836594"/>
            <a:ext cx="1981200" cy="1676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Left Arrow 20"/>
          <p:cNvSpPr/>
          <p:nvPr/>
        </p:nvSpPr>
        <p:spPr>
          <a:xfrm rot="10800000">
            <a:off x="1684020" y="5600700"/>
            <a:ext cx="8382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81000" y="5652700"/>
            <a:ext cx="1379220" cy="276999"/>
          </a:xfrm>
          <a:prstGeom prst="rect">
            <a:avLst/>
          </a:prstGeom>
          <a:noFill/>
        </p:spPr>
        <p:txBody>
          <a:bodyPr wrap="square" rtlCol="0">
            <a:spAutoFit/>
          </a:bodyPr>
          <a:lstStyle/>
          <a:p>
            <a:r>
              <a:rPr lang="en-US" sz="1200" b="1" dirty="0">
                <a:solidFill>
                  <a:srgbClr val="FF0000"/>
                </a:solidFill>
              </a:rPr>
              <a:t>DO NOT SELECT</a:t>
            </a:r>
          </a:p>
        </p:txBody>
      </p:sp>
      <p:sp>
        <p:nvSpPr>
          <p:cNvPr id="19" name="TextBox 18"/>
          <p:cNvSpPr txBox="1"/>
          <p:nvPr/>
        </p:nvSpPr>
        <p:spPr>
          <a:xfrm>
            <a:off x="8763000" y="6477000"/>
            <a:ext cx="381000" cy="246221"/>
          </a:xfrm>
          <a:prstGeom prst="rect">
            <a:avLst/>
          </a:prstGeom>
          <a:noFill/>
        </p:spPr>
        <p:txBody>
          <a:bodyPr wrap="square" rtlCol="0">
            <a:spAutoFit/>
          </a:bodyPr>
          <a:lstStyle/>
          <a:p>
            <a:r>
              <a:rPr lang="en-US" sz="1000" dirty="0"/>
              <a:t>9</a:t>
            </a:r>
          </a:p>
        </p:txBody>
      </p:sp>
    </p:spTree>
    <p:extLst>
      <p:ext uri="{BB962C8B-B14F-4D97-AF65-F5344CB8AC3E}">
        <p14:creationId xmlns:p14="http://schemas.microsoft.com/office/powerpoint/2010/main" val="203836226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spDef>
      <a:spPr>
        <a:solidFill>
          <a:srgbClr val="FF0000"/>
        </a:solid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4764BB-3614-4CED-AD6A-4CF992213F45}">
  <ds:schemaRefs>
    <ds:schemaRef ds:uri="http://schemas.microsoft.com/office/2006/metadata/properties"/>
    <ds:schemaRef ds:uri="http://purl.org/dc/elements/1.1/"/>
    <ds:schemaRef ds:uri="http://schemas.openxmlformats.org/package/2006/metadata/core-properties"/>
    <ds:schemaRef ds:uri="a4f35948-e619-41b3-aa29-22878b09cfd2"/>
    <ds:schemaRef ds:uri="http://purl.org/dc/terms/"/>
    <ds:schemaRef ds:uri="http://schemas.microsoft.com/office/infopath/2007/PartnerControls"/>
    <ds:schemaRef ds:uri="http://schemas.microsoft.com/office/2006/documentManagement/type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6519</TotalTime>
  <Words>2615</Words>
  <Application>Microsoft Office PowerPoint</Application>
  <PresentationFormat>On-screen Show (4:3)</PresentationFormat>
  <Paragraphs>250</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Gothic</vt:lpstr>
      <vt:lpstr>Times New Roman</vt:lpstr>
      <vt:lpstr>Wingdings</vt:lpstr>
      <vt:lpstr>Wingdings 3</vt:lpstr>
      <vt:lpstr>Ion Boardroom</vt:lpstr>
      <vt:lpstr>ILLINOIS FIREARM DEALER LICENSE CERTIFICATION ACT: HOW TO APPLY: BUSINESS ACCOUNT &amp; APPLICATION</vt:lpstr>
      <vt:lpstr>REQUIREMENTS TO COMPLETE AN APPLICATION</vt:lpstr>
      <vt:lpstr>FIREARM DEALER LICENSE CERTIFICATION PRE-APPLICATION CHECKLIST</vt:lpstr>
      <vt:lpstr>How to Navigate to the Firearm Dealer License Certification Program Website</vt:lpstr>
      <vt:lpstr>Items to Review and Fill Out Before You Start Your Business Account &amp; Application</vt:lpstr>
      <vt:lpstr>Items to Review and Fill Out Before You Start Your Business Account &amp; Application</vt:lpstr>
      <vt:lpstr>Items to Review and Fill Out Before You Start Your Business Account &amp; Application</vt:lpstr>
      <vt:lpstr>STEP 1: CREATE YOUR BUSINESS ACCOUNT</vt:lpstr>
      <vt:lpstr>STEP 1: CREATE YOUR BUSINESS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430 ILCS 68/5-30 Training</dc:title>
  <dc:creator>Jonathan E. Earnest</dc:creator>
  <cp:lastModifiedBy>Jason Holt</cp:lastModifiedBy>
  <cp:revision>317</cp:revision>
  <cp:lastPrinted>2020-12-02T14:32:41Z</cp:lastPrinted>
  <dcterms:created xsi:type="dcterms:W3CDTF">2017-03-27T20:00:03Z</dcterms:created>
  <dcterms:modified xsi:type="dcterms:W3CDTF">2020-12-02T21:54:58Z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